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30" r:id="rId2"/>
  </p:sldMasterIdLst>
  <p:notesMasterIdLst>
    <p:notesMasterId r:id="rId34"/>
  </p:notesMasterIdLst>
  <p:sldIdLst>
    <p:sldId id="259" r:id="rId3"/>
    <p:sldId id="263" r:id="rId4"/>
    <p:sldId id="319" r:id="rId5"/>
    <p:sldId id="256" r:id="rId6"/>
    <p:sldId id="283" r:id="rId7"/>
    <p:sldId id="294" r:id="rId8"/>
    <p:sldId id="290" r:id="rId9"/>
    <p:sldId id="291" r:id="rId10"/>
    <p:sldId id="292" r:id="rId11"/>
    <p:sldId id="297" r:id="rId12"/>
    <p:sldId id="261" r:id="rId13"/>
    <p:sldId id="309" r:id="rId14"/>
    <p:sldId id="310" r:id="rId15"/>
    <p:sldId id="298" r:id="rId16"/>
    <p:sldId id="262" r:id="rId17"/>
    <p:sldId id="303" r:id="rId18"/>
    <p:sldId id="316" r:id="rId19"/>
    <p:sldId id="318" r:id="rId20"/>
    <p:sldId id="314" r:id="rId21"/>
    <p:sldId id="301" r:id="rId22"/>
    <p:sldId id="271" r:id="rId23"/>
    <p:sldId id="275" r:id="rId24"/>
    <p:sldId id="264" r:id="rId25"/>
    <p:sldId id="270" r:id="rId26"/>
    <p:sldId id="308" r:id="rId27"/>
    <p:sldId id="268" r:id="rId28"/>
    <p:sldId id="299" r:id="rId29"/>
    <p:sldId id="277" r:id="rId30"/>
    <p:sldId id="282" r:id="rId31"/>
    <p:sldId id="317" r:id="rId32"/>
    <p:sldId id="280"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initials="N"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0870" autoAdjust="0"/>
  </p:normalViewPr>
  <p:slideViewPr>
    <p:cSldViewPr>
      <p:cViewPr varScale="1">
        <p:scale>
          <a:sx n="60" d="100"/>
          <a:sy n="60" d="100"/>
        </p:scale>
        <p:origin x="-136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Corbel" pitchFamily="34" charset="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Corbel" pitchFamily="34" charset="0"/>
                <a:cs typeface="+mn-cs"/>
              </a:defRPr>
            </a:lvl1pPr>
          </a:lstStyle>
          <a:p>
            <a:pPr>
              <a:defRPr/>
            </a:pPr>
            <a:fld id="{FED1D3F4-D024-4F19-A0B3-AFA29824FF62}" type="datetimeFigureOut">
              <a:rPr lang="en-US" smtClean="0"/>
              <a:pPr>
                <a:defRPr/>
              </a:pPr>
              <a:t>9/9/15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Corbel"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Corbel" pitchFamily="34" charset="0"/>
                <a:cs typeface="+mn-cs"/>
              </a:defRPr>
            </a:lvl1pPr>
          </a:lstStyle>
          <a:p>
            <a:pPr>
              <a:defRPr/>
            </a:pPr>
            <a:fld id="{1F936BAF-5813-4ACD-A192-89ACA5180E87}" type="slidenum">
              <a:rPr lang="en-US" smtClean="0"/>
              <a:pPr>
                <a:defRPr/>
              </a:pPr>
              <a:t>‹#›</a:t>
            </a:fld>
            <a:endParaRPr lang="en-US" dirty="0"/>
          </a:p>
        </p:txBody>
      </p:sp>
    </p:spTree>
    <p:extLst>
      <p:ext uri="{BB962C8B-B14F-4D97-AF65-F5344CB8AC3E}">
        <p14:creationId xmlns:p14="http://schemas.microsoft.com/office/powerpoint/2010/main" val="3402828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orbe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orbe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orbe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orbe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Hello everyone. My name is _______ _________ and I work for the Illinois Student Assistance Commission. Today, I am here to speak to you about preparing your college and scholarship applications.</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8044A9-2B4B-49EE-988A-B7FD5DDDF466}"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as you start to look at different colleges, it’s important</a:t>
            </a:r>
            <a:r>
              <a:rPr lang="en-US" baseline="0" dirty="0" smtClean="0"/>
              <a:t> that you know your GPA, class rank, and test scores in order to have an idea whether or not a school is a “safety”, “reach”, or “match schools for you. Make sure that you apply to a mix of “reach,” “match” and “safety” schools to give yourself options. </a:t>
            </a:r>
            <a:endParaRPr lang="en-US" dirty="0" smtClean="0"/>
          </a:p>
          <a:p>
            <a:endParaRPr lang="en-US" baseline="0" dirty="0" smtClean="0"/>
          </a:p>
          <a:p>
            <a:r>
              <a:rPr lang="en-US" baseline="0" dirty="0" smtClean="0"/>
              <a:t>Here are a couple of great resources that you can use to research colleges. ISAC’s College Match tool is a great resources.  </a:t>
            </a:r>
            <a:r>
              <a:rPr lang="en-US" b="0" dirty="0" smtClean="0">
                <a:effectLst/>
              </a:rPr>
              <a:t>Enter your ACT score and your grade point average (GPA) below to get a list of colleges that match your qualifications. Illinois colleges are listed first, followed by colleges in adjacent states and then by other states. Make sure to investigate many different colleges to find your right fit. Don't limit your selection to only the colleges on this list. </a:t>
            </a:r>
          </a:p>
          <a:p>
            <a:endParaRPr lang="en-US" b="0" dirty="0" smtClean="0">
              <a:effectLst/>
            </a:endParaRPr>
          </a:p>
          <a:p>
            <a:r>
              <a:rPr lang="en-US" b="0" dirty="0" err="1" smtClean="0">
                <a:effectLst/>
              </a:rPr>
              <a:t>Cappex</a:t>
            </a:r>
            <a:r>
              <a:rPr lang="en-US" b="0" baseline="0" dirty="0" smtClean="0">
                <a:effectLst/>
              </a:rPr>
              <a:t> and the College Board also offer great search tools as well. </a:t>
            </a:r>
            <a:endParaRPr lang="en-US" dirty="0"/>
          </a:p>
        </p:txBody>
      </p:sp>
      <p:sp>
        <p:nvSpPr>
          <p:cNvPr id="4" name="Slide Number Placeholder 3"/>
          <p:cNvSpPr>
            <a:spLocks noGrp="1"/>
          </p:cNvSpPr>
          <p:nvPr>
            <p:ph type="sldNum" sz="quarter" idx="10"/>
          </p:nvPr>
        </p:nvSpPr>
        <p:spPr/>
        <p:txBody>
          <a:bodyPr/>
          <a:lstStyle/>
          <a:p>
            <a:pPr>
              <a:defRPr/>
            </a:pPr>
            <a:fld id="{1F936BAF-5813-4ACD-A192-89ACA5180E87}" type="slidenum">
              <a:rPr lang="en-US" smtClean="0"/>
              <a:pPr>
                <a:defRPr/>
              </a:pPr>
              <a:t>10</a:t>
            </a:fld>
            <a:endParaRPr lang="en-US" dirty="0"/>
          </a:p>
        </p:txBody>
      </p:sp>
    </p:spTree>
    <p:extLst>
      <p:ext uri="{BB962C8B-B14F-4D97-AF65-F5344CB8AC3E}">
        <p14:creationId xmlns:p14="http://schemas.microsoft.com/office/powerpoint/2010/main" val="257001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Once</a:t>
            </a:r>
            <a:r>
              <a:rPr lang="en-US" sz="1100" baseline="0" dirty="0" smtClean="0"/>
              <a:t> you have an idea which colleges you are interested in, you have to apply. </a:t>
            </a:r>
            <a:r>
              <a:rPr lang="en-US" sz="1100" dirty="0" smtClean="0"/>
              <a:t>You have all probably heard about college applications before, but exactly are they? A college application is part of the competitive college admissions process. It is called a college application because much like an application for a job, where you are in a pool of applicants all trying to gain a position with a specific organization, you must prove through your college application that your are the right student for that school. </a:t>
            </a:r>
          </a:p>
          <a:p>
            <a:pPr eaLnBrk="1" hangingPunct="1">
              <a:spcBef>
                <a:spcPct val="0"/>
              </a:spcBef>
            </a:pPr>
            <a:endParaRPr lang="en-US" sz="1100" dirty="0" smtClean="0"/>
          </a:p>
          <a:p>
            <a:pPr eaLnBrk="1" hangingPunct="1">
              <a:spcBef>
                <a:spcPct val="0"/>
              </a:spcBef>
            </a:pPr>
            <a:r>
              <a:rPr lang="en-US" sz="1100" dirty="0" smtClean="0"/>
              <a:t>Please remember as we discuss this process that college applications vary slightly from one to the other. Today,</a:t>
            </a:r>
            <a:r>
              <a:rPr lang="en-US" sz="1100" baseline="0" dirty="0" smtClean="0"/>
              <a:t> we are going to discuss the m</a:t>
            </a:r>
            <a:r>
              <a:rPr lang="en-US" sz="1100" dirty="0" smtClean="0"/>
              <a:t>ajor components of the college admissions application process, it is not the exact format for any one application. So,</a:t>
            </a:r>
            <a:r>
              <a:rPr lang="en-US" sz="1100" baseline="0" dirty="0" smtClean="0"/>
              <a:t> if you are ready, let’s begin and “break it down”.</a:t>
            </a:r>
            <a:endParaRPr lang="en-US" sz="1100"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1ABD7-ACDD-4621-AD24-09FF030E7B1E}"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Applications can be found in more than one formats. Many schools now have online forms to complete, instead of written forms. Search the school’s web site that you are interested in applying for. Usually they have large buttons on their home page, or usually it is through the “admissions” tab on the menu bar. Do they have an online application, or a paper application to complete? Do they use the Common Application?</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Some schools offer undergraduate </a:t>
            </a:r>
            <a:r>
              <a:rPr lang="en-US" sz="1200" u="sng" baseline="0" dirty="0" smtClean="0"/>
              <a:t>and</a:t>
            </a:r>
            <a:r>
              <a:rPr lang="en-US" sz="1200" u="none" baseline="0" dirty="0" smtClean="0"/>
              <a:t> graduate school programs; Graduate school programs are for student who have already completed their 4 year degree, or their undergrad degree. Be sure when you start applying to schools that you are filling out an undergraduate, or first year application.</a:t>
            </a:r>
          </a:p>
          <a:p>
            <a:endParaRPr lang="en-US" dirty="0"/>
          </a:p>
        </p:txBody>
      </p:sp>
      <p:sp>
        <p:nvSpPr>
          <p:cNvPr id="4" name="Slide Number Placeholder 3"/>
          <p:cNvSpPr>
            <a:spLocks noGrp="1"/>
          </p:cNvSpPr>
          <p:nvPr>
            <p:ph type="sldNum" sz="quarter" idx="10"/>
          </p:nvPr>
        </p:nvSpPr>
        <p:spPr/>
        <p:txBody>
          <a:bodyPr/>
          <a:lstStyle/>
          <a:p>
            <a:pPr>
              <a:defRPr/>
            </a:pPr>
            <a:fld id="{1F936BAF-5813-4ACD-A192-89ACA5180E87}"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96651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Common Application was created by a non-profit organization in collaboration with many colleges and universities to have a standard application – meaning one application for multiple colleges. Not all colleges use the Common App, but it is important to find out if the colleges you want to apply to use it, it could save you a lot of time! Sometimes, each school will have a supplement form to attach to the Common Application, with additional essays relating directly to their school or other questions.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F936BAF-5813-4ACD-A192-89ACA5180E87}"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396833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As I said</a:t>
            </a:r>
            <a:r>
              <a:rPr lang="en-US" sz="1100" baseline="0" dirty="0" smtClean="0"/>
              <a:t> earlier, applications are not exactly the same. </a:t>
            </a:r>
            <a:r>
              <a:rPr lang="en-US" sz="1100" dirty="0" smtClean="0"/>
              <a:t>This is a</a:t>
            </a:r>
            <a:r>
              <a:rPr lang="en-US" sz="1100" baseline="0" dirty="0" smtClean="0"/>
              <a:t> list of the major components of a college application. We are going to take a couple of minutes and discuss each of these in detail. Let’s start with academic records. </a:t>
            </a:r>
            <a:endParaRPr lang="en-US" sz="1100"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1ABD7-ACDD-4621-AD24-09FF030E7B1E}"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sz="1100" dirty="0" smtClean="0"/>
              <a:t>The first section of your application will include your academic records. This starts with your transcripts. These will need to be obtained through your high school guidance counselor and sent along with your application. Sometimes, you will get a paper copy of your transcript and send it through the mail or your school may send your transcript electronically to the college or university. No matter how it gets to the school that you are applying to, you must make sure that it gets there by the deadline. You may also need to send a midyear transcript if you send your application in before the end of your first semester. If you’re not sure whether you need to send a midyear transcript, ask the admissions office of that school and they can tell you if they require one or not. A final transcript, sent after you finish your senior year, is required for almost all colleges and universities. So, make sure you have that final transcript sent to the school that you plan to attend.</a:t>
            </a:r>
          </a:p>
          <a:p>
            <a:pPr eaLnBrk="1" hangingPunct="1">
              <a:spcBef>
                <a:spcPct val="0"/>
              </a:spcBef>
            </a:pPr>
            <a:r>
              <a:rPr lang="en-US" sz="1100" dirty="0" smtClean="0"/>
              <a:t> The academic records section of the application includes your SAT, ACT, and AP scores. All applications will ask about your SAT and ACT scores, so make sure to keep your records for those tests handy when filling out your application.  Also many applications will ask about any Advanced Placement classes that you completed in high school. If you took the AP test in any of those courses, then make sure to include those scores on your application as well. </a:t>
            </a:r>
          </a:p>
          <a:p>
            <a:pPr eaLnBrk="1" hangingPunct="1">
              <a:spcBef>
                <a:spcPct val="0"/>
              </a:spcBef>
            </a:pPr>
            <a:r>
              <a:rPr lang="en-US" sz="1100" dirty="0" smtClean="0"/>
              <a:t>The idea of sending your test scores can be a little stressful. It may be helpful for you to do some research and find out what the middle 50% ranges are of ACT/SAT scores are for your schools. This will help you to better understand where your SAT/ACT score places you and whether it is worth applying to that school or not. Keep in mind that this again is only one section of the application and not the only factor considered by the admissions staff in determining whether to admit you or not.</a:t>
            </a:r>
          </a:p>
          <a:p>
            <a:pPr eaLnBrk="1" hangingPunct="1">
              <a:spcBef>
                <a:spcPct val="0"/>
              </a:spcBef>
            </a:pPr>
            <a:r>
              <a:rPr lang="en-US" sz="1100" dirty="0" smtClean="0"/>
              <a:t>Also included in this section of your application are the academic awards and honors that you have received during high school. You should list them by the title of the award or honor, the description of it, and the year that it was received. </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D2500B-D1C3-406E-85BD-1775A6F8417F}"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As we</a:t>
            </a:r>
            <a:r>
              <a:rPr lang="en-US" sz="1100" baseline="0" dirty="0" smtClean="0"/>
              <a:t> just discussed, the ACT/SAT score is included in your academic records. Why is this important? It’s important so </a:t>
            </a:r>
            <a:r>
              <a:rPr lang="en-US" sz="1100" dirty="0" smtClean="0"/>
              <a:t>that colleges can get an idea of how ready you are for college level classes. But that’s not its’ only purpose. The college can also use your scores to place you in the right level for classes like math and English. So, even if you’re thinking that you’re not going to go to a 4-year college, keep in mind that community colleges could use your scores to place you in classes, instead of you having to take placement tests.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7650AE3-1B01-4B66-9E59-037635650DC5}" type="slidenum">
              <a:rPr lang="en-US" smtClean="0">
                <a:solidFill>
                  <a:prstClr val="black"/>
                </a:solidFill>
              </a:rPr>
              <a:pPr>
                <a:defRPr/>
              </a:pPr>
              <a:t>16</a:t>
            </a:fld>
            <a:endParaRPr lang="en-US" smtClean="0">
              <a:solidFill>
                <a:prstClr val="black"/>
              </a:solidFill>
            </a:endParaRPr>
          </a:p>
        </p:txBody>
      </p:sp>
    </p:spTree>
    <p:extLst>
      <p:ext uri="{BB962C8B-B14F-4D97-AF65-F5344CB8AC3E}">
        <p14:creationId xmlns:p14="http://schemas.microsoft.com/office/powerpoint/2010/main" val="1390490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are some common</a:t>
            </a:r>
            <a:r>
              <a:rPr lang="en-US" baseline="0" dirty="0" smtClean="0"/>
              <a:t> comparisons of the ACT versus the SAT. First, did anyone before this slide know what the ACT stood for? “America College Testing” is what it was first called. From there, the company that creates the ACT acquired the three initials as the title for the company. The SAT stands for the “Scholastic Assessment Test.” The ACT is considered an “achievement test” meaning is measures what a student has learned thus far. Whereas, the SAT is an aptitude test which tests reasoning and verbal abilities. The ACT has 5 components or section of the test, whereas, the SAT has 3 components. Note: the writing portion is required for the SAT. As far as “guessing” goes, in the ACT there are no points (or penalty) taken off for guessing. Whereas, with the SAT, there is a correction for guessing. Most colleges who accept the ACT are located in the Midwest. Most colleges on the coasts prefer the SAT. Be aware to check with your college to see what they require. Also, be sure to have your scores sent to them. The score ranges are quite a bit different as well. The range for an ACT is 1 to 36 (National Average – 2013- 20.9) http://www.act.org/newsroom/data/2012/states.html.</a:t>
            </a:r>
          </a:p>
          <a:p>
            <a:endParaRPr lang="en-US" baseline="0" dirty="0" smtClean="0"/>
          </a:p>
          <a:p>
            <a:r>
              <a:rPr lang="en-US" baseline="0" dirty="0" smtClean="0"/>
              <a:t>The SAT ranges from 600 to 2400. For scoring on the ACT, the five components are added together and averaged. For the SAT, the scores for each section are calculated and then added to create the final score. Each test allows students to send their official scores to four schools. Be sure to note where you want to send your scores before you take the test. After the test has been taken, you can have the scores sent to others, but it does cost. </a:t>
            </a:r>
            <a:endParaRPr lang="en-US" dirty="0"/>
          </a:p>
        </p:txBody>
      </p:sp>
      <p:sp>
        <p:nvSpPr>
          <p:cNvPr id="4" name="Slide Number Placeholder 3"/>
          <p:cNvSpPr>
            <a:spLocks noGrp="1"/>
          </p:cNvSpPr>
          <p:nvPr>
            <p:ph type="sldNum" sz="quarter" idx="10"/>
          </p:nvPr>
        </p:nvSpPr>
        <p:spPr/>
        <p:txBody>
          <a:bodyPr/>
          <a:lstStyle/>
          <a:p>
            <a:pPr>
              <a:defRPr/>
            </a:pPr>
            <a:fld id="{6CC33828-60BD-4EFF-97FD-4673C75A709F}"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599931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the middle 50% ACT composite</a:t>
            </a:r>
            <a:r>
              <a:rPr lang="en-US" baseline="0" dirty="0" smtClean="0"/>
              <a:t> scores at the public universities in Illinois. </a:t>
            </a:r>
          </a:p>
          <a:p>
            <a:endParaRPr lang="en-US" baseline="0" dirty="0" smtClean="0"/>
          </a:p>
          <a:p>
            <a:r>
              <a:rPr lang="en-US" baseline="0" dirty="0" smtClean="0"/>
              <a:t>Resource: iacac.org</a:t>
            </a:r>
            <a:endParaRPr lang="en-US" dirty="0"/>
          </a:p>
        </p:txBody>
      </p:sp>
      <p:sp>
        <p:nvSpPr>
          <p:cNvPr id="4" name="Slide Number Placeholder 3"/>
          <p:cNvSpPr>
            <a:spLocks noGrp="1"/>
          </p:cNvSpPr>
          <p:nvPr>
            <p:ph type="sldNum" sz="quarter" idx="10"/>
          </p:nvPr>
        </p:nvSpPr>
        <p:spPr/>
        <p:txBody>
          <a:bodyPr/>
          <a:lstStyle/>
          <a:p>
            <a:pPr>
              <a:defRPr/>
            </a:pPr>
            <a:fld id="{D60A0D17-5C4F-4216-9C10-A8E5E28F1B86}"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15593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If</a:t>
            </a:r>
            <a:r>
              <a:rPr lang="en-US" sz="1100" baseline="0" dirty="0" smtClean="0"/>
              <a:t> you haven’t already taken your ACT/SAT, here are a few helpful Web sites that can help you prepare for your tests. </a:t>
            </a:r>
          </a:p>
          <a:p>
            <a:pPr eaLnBrk="1" hangingPunct="1">
              <a:spcBef>
                <a:spcPct val="0"/>
              </a:spcBef>
            </a:pPr>
            <a:endParaRPr lang="en-US" sz="1100" baseline="0"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C961A6-D60E-415E-AB8F-3CE16DF41D76}" type="slidenum">
              <a:rPr lang="en-US" smtClean="0">
                <a:solidFill>
                  <a:prstClr val="black"/>
                </a:solidFill>
              </a:rPr>
              <a:pPr>
                <a:defRPr/>
              </a:pPr>
              <a:t>20</a:t>
            </a:fld>
            <a:endParaRPr lang="en-US" smtClean="0">
              <a:solidFill>
                <a:prstClr val="black"/>
              </a:solidFill>
            </a:endParaRPr>
          </a:p>
        </p:txBody>
      </p:sp>
    </p:spTree>
    <p:extLst>
      <p:ext uri="{BB962C8B-B14F-4D97-AF65-F5344CB8AC3E}">
        <p14:creationId xmlns:p14="http://schemas.microsoft.com/office/powerpoint/2010/main" val="132043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ISAC is the financial aid agency for the state of Illinois, which means we administer different grant, scholarship, and loan programs to help students pay for school. Our mission is to make college accessible and affordable for all Illinois students. Last year we administered over $400 million in grants and scholarships to Illinois students. Illinois has set a goal to increase the proportion of adults in Illinois with high-quality degrees and credentials to 60% by the year 2025.</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61EEDA-67CD-4376-985C-6359D9F3F11A}"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Okay, now that we’ve talked about the academic section of the college application. Let’s talk</a:t>
            </a:r>
            <a:r>
              <a:rPr lang="en-US" sz="1100" baseline="0" dirty="0" smtClean="0"/>
              <a:t> about extracurricular activities.</a:t>
            </a:r>
          </a:p>
          <a:p>
            <a:pPr eaLnBrk="1" hangingPunct="1">
              <a:spcBef>
                <a:spcPct val="0"/>
              </a:spcBef>
            </a:pPr>
            <a:endParaRPr lang="en-US" sz="1100" baseline="0" dirty="0" smtClean="0"/>
          </a:p>
          <a:p>
            <a:pPr eaLnBrk="1" hangingPunct="1">
              <a:spcBef>
                <a:spcPct val="0"/>
              </a:spcBef>
            </a:pPr>
            <a:r>
              <a:rPr lang="en-US" sz="1100" dirty="0" smtClean="0"/>
              <a:t>Students often wonder what to put down under extracurricular activities when filling out college applications. Any productive use of time can be included in this section of your application, but don’t feel like you have to list every activity you’ve ever taken part in. You also do not need to have something under every one of these categories.</a:t>
            </a:r>
          </a:p>
          <a:p>
            <a:pPr eaLnBrk="1" hangingPunct="1">
              <a:spcBef>
                <a:spcPct val="0"/>
              </a:spcBef>
            </a:pPr>
            <a:r>
              <a:rPr lang="en-US" sz="1100" dirty="0" smtClean="0"/>
              <a:t>The first thing that you would want to add would be any athletics that you were a part of during high school.  You would list any clubs or activities that you may have participated in during the past three years. Next, you would add any community service/volunteer work that you have completed during high school.  Many applications now have a separate section for work experience, but remember that this includes things beyond a part-time job, like internships, co-op programs and job shadowing. Be sure to list non-work summer experiences. This category of extracurricular activities could include anything that you did during a break from school that is a legitimate use of time, like summer schools, camps, and travel that was made for an educational reason. Last, you could add any interests or hobbies that you do in your free time. If you are a yo-yo state champion or were the lead in a community play last year, this is the place where you can talk about those interests that you have excelled in. Make sure that you keep a folder of all your accomplishments so that you don’t forget to include any of them once</a:t>
            </a:r>
            <a:r>
              <a:rPr lang="en-US" sz="1100" baseline="0" dirty="0" smtClean="0"/>
              <a:t> you are ready to complete your college application!</a:t>
            </a:r>
            <a:endParaRPr lang="en-US" sz="1100"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1C6A71-114D-4893-8844-4505110570BC}"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sz="1100" dirty="0" smtClean="0"/>
              <a:t>The</a:t>
            </a:r>
            <a:r>
              <a:rPr lang="en-US" sz="1100" baseline="0" dirty="0" smtClean="0"/>
              <a:t> College Board offers these suggestions for writing a college essay</a:t>
            </a:r>
          </a:p>
          <a:p>
            <a:pPr eaLnBrk="1" fontAlgn="auto" hangingPunct="1">
              <a:spcBef>
                <a:spcPts val="0"/>
              </a:spcBef>
              <a:spcAft>
                <a:spcPts val="0"/>
              </a:spcAft>
              <a:defRPr/>
            </a:pPr>
            <a:endParaRPr lang="en-US" sz="1100" baseline="0" dirty="0" smtClean="0"/>
          </a:p>
          <a:p>
            <a:pPr eaLnBrk="1" hangingPunct="1"/>
            <a:r>
              <a:rPr lang="en-US" sz="1100" dirty="0" smtClean="0"/>
              <a:t>Choose a topic that will highlight you – share a personal story and thoughts,</a:t>
            </a:r>
            <a:r>
              <a:rPr lang="en-US" sz="1100" baseline="0" dirty="0" smtClean="0"/>
              <a:t> be creative</a:t>
            </a:r>
            <a:endParaRPr lang="en-US" sz="1100" dirty="0" smtClean="0"/>
          </a:p>
          <a:p>
            <a:pPr eaLnBrk="1" hangingPunct="1"/>
            <a:r>
              <a:rPr lang="en-US" sz="1100" dirty="0" smtClean="0"/>
              <a:t>Keep your focus narrow and personal – don’t be too broad!</a:t>
            </a:r>
            <a:r>
              <a:rPr lang="en-US" sz="1100" baseline="0" dirty="0" smtClean="0"/>
              <a:t> Focus on one thing about yourself that will help people get to know you and who you are</a:t>
            </a:r>
            <a:endParaRPr lang="en-US" sz="1100" dirty="0" smtClean="0"/>
          </a:p>
          <a:p>
            <a:pPr eaLnBrk="1" hangingPunct="1"/>
            <a:r>
              <a:rPr lang="en-US" sz="1100" dirty="0" smtClean="0"/>
              <a:t>Show, don’t tell – give specific</a:t>
            </a:r>
            <a:r>
              <a:rPr lang="en-US" sz="1100" baseline="0" dirty="0" smtClean="0"/>
              <a:t> examples, don’t just make a statement</a:t>
            </a:r>
            <a:endParaRPr lang="en-US" sz="1100" dirty="0" smtClean="0"/>
          </a:p>
          <a:p>
            <a:pPr eaLnBrk="1" hangingPunct="1"/>
            <a:r>
              <a:rPr lang="en-US" sz="1100" dirty="0" smtClean="0"/>
              <a:t>Use your own voice – don’t use phrases</a:t>
            </a:r>
            <a:r>
              <a:rPr lang="en-US" sz="1100" baseline="0" dirty="0" smtClean="0"/>
              <a:t> that have been commonly used before. Write in your own voice</a:t>
            </a:r>
            <a:endParaRPr lang="en-US" sz="1100" dirty="0" smtClean="0"/>
          </a:p>
          <a:p>
            <a:pPr eaLnBrk="1" hangingPunct="1"/>
            <a:r>
              <a:rPr lang="en-US" sz="1100" dirty="0" smtClean="0"/>
              <a:t>Have a teacher or parent proofread -</a:t>
            </a:r>
          </a:p>
          <a:p>
            <a:pPr eaLnBrk="1" fontAlgn="auto" hangingPunct="1">
              <a:spcBef>
                <a:spcPts val="0"/>
              </a:spcBef>
              <a:spcAft>
                <a:spcPts val="0"/>
              </a:spcAft>
              <a:defRPr/>
            </a:pPr>
            <a:endParaRPr lang="en-US" sz="1100" baseline="0" dirty="0" smtClean="0"/>
          </a:p>
          <a:p>
            <a:pPr eaLnBrk="1" fontAlgn="auto" hangingPunct="1">
              <a:spcBef>
                <a:spcPts val="0"/>
              </a:spcBef>
              <a:spcAft>
                <a:spcPts val="0"/>
              </a:spcAft>
              <a:defRPr/>
            </a:pPr>
            <a:endParaRPr lang="en-US" sz="1100" baseline="0" dirty="0" smtClean="0"/>
          </a:p>
          <a:p>
            <a:pPr eaLnBrk="1" fontAlgn="auto" hangingPunct="1">
              <a:spcBef>
                <a:spcPts val="0"/>
              </a:spcBef>
              <a:spcAft>
                <a:spcPts val="0"/>
              </a:spcAft>
              <a:defRPr/>
            </a:pPr>
            <a:endParaRPr lang="en-US" sz="1100" dirty="0" smtClean="0"/>
          </a:p>
          <a:p>
            <a:pPr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sz="1100" dirty="0" smtClean="0"/>
              <a:t>https://bigfuture.collegeboard.org/get-in/essays/tips-for-writing-an-effective-application-essay-college-admissions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504D44-891D-4F1A-AE8F-3BCCF1D8D1D6}"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Here are a few other things to look out for. Remember, spell check programs do not catch every spelling or grammar mistake! Read your essay out loud to catch misspelled words. For example, a student meant to write “football coach” but accidently wrote “football couch” in an essay about who inspires them the most.  Since this is spelled correctly, spell check did not catch the mistake. </a:t>
            </a:r>
          </a:p>
          <a:p>
            <a:pPr eaLnBrk="1" hangingPunct="1">
              <a:spcBef>
                <a:spcPct val="0"/>
              </a:spcBef>
            </a:pPr>
            <a:endParaRPr lang="en-US" sz="1100" dirty="0" smtClean="0"/>
          </a:p>
          <a:p>
            <a:pPr eaLnBrk="1" hangingPunct="1">
              <a:spcBef>
                <a:spcPct val="0"/>
              </a:spcBef>
            </a:pPr>
            <a:r>
              <a:rPr lang="en-US" sz="1100" i="1" dirty="0" smtClean="0"/>
              <a:t>Note</a:t>
            </a:r>
            <a:r>
              <a:rPr lang="en-US" sz="1100" i="1" baseline="0" dirty="0" smtClean="0"/>
              <a:t> to Corps: Provide example of essays from the College Application Process Session Plan c4 – c7. The document is included in the Corps folder with </a:t>
            </a:r>
            <a:r>
              <a:rPr lang="en-US" sz="1100" i="1" baseline="0" smtClean="0"/>
              <a:t>the presentation. </a:t>
            </a:r>
            <a:endParaRPr lang="en-US" sz="1100" i="1"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D2607-EEA0-4FF0-87F3-F134F3D70C1C}"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You</a:t>
            </a:r>
            <a:r>
              <a:rPr lang="en-US" sz="1100" baseline="0" dirty="0" smtClean="0"/>
              <a:t> may also be asked to provide a letter of recommendation as part of your college application. </a:t>
            </a:r>
            <a:r>
              <a:rPr lang="en-US" sz="1100" dirty="0" smtClean="0"/>
              <a:t>Most students ask either a teacher or counselor to give them a recommendation, but they are not the only adults that you can ask to write you a letter of recommendation. Other adults, outside of your family, that know you well can write you a letter of recommendation.  Alternatives to a teacher or counselor could be a leader at your place of worship, a coach, a tutor, or a supervisor at your internship among others. But make sure to check that specific application to see if there are restrictions on who can write your letter of recommendation. Things to remember when asking someone to write you a letter of recommendation begin with giving your recommendation writer at least two weeks to complete their letter. This usually gives you a better recommendation because the writer has plenty of time to consider all of your great qualities and still get your recommendation done on time.  It is also a good idea to give the writer of your recommendation a list of the activities that you are involved in, a class schedule and the name of the school that you are using that letter of recommendation for. Last, but most importantly, it is wise to choose a writer who you like and who likes you in return because someone you have a good relationship with is much more likely to write you a good and effective letter of recommendation. </a:t>
            </a:r>
          </a:p>
          <a:p>
            <a:pPr eaLnBrk="1" hangingPunct="1">
              <a:spcBef>
                <a:spcPct val="0"/>
              </a:spcBef>
            </a:pPr>
            <a:endParaRPr lang="en-US" sz="1100" dirty="0" smtClean="0"/>
          </a:p>
          <a:p>
            <a:pPr eaLnBrk="1" hangingPunct="1">
              <a:spcBef>
                <a:spcPct val="0"/>
              </a:spcBef>
            </a:pPr>
            <a:r>
              <a:rPr lang="en-US" sz="1100" i="1" dirty="0" smtClean="0"/>
              <a:t>Note</a:t>
            </a:r>
            <a:r>
              <a:rPr lang="en-US" sz="1100" i="1" baseline="0" dirty="0" smtClean="0"/>
              <a:t> to Corps: Bring up a couple of applications on-line to show the students a couple of examples of an application as well as how to locate them. </a:t>
            </a:r>
            <a:endParaRPr lang="en-US" sz="1100" i="1"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8417AD-1159-4E16-BE42-D8EB8253E68C}"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Though it is not a part of the actual application for admission, the college interview can sometimes be required and sometimes be optional. Many times it depends</a:t>
            </a:r>
            <a:r>
              <a:rPr lang="en-US" sz="1100" baseline="0" dirty="0" smtClean="0"/>
              <a:t> on the school and/or program. </a:t>
            </a:r>
            <a:r>
              <a:rPr lang="en-US" sz="1100" dirty="0" smtClean="0"/>
              <a:t> Typically, 4 year schools do not require an interview. On the contrary, some schools and/or specific majors or programs of study or vocational schools may </a:t>
            </a:r>
            <a:r>
              <a:rPr lang="en-US" sz="1100" u="sng" dirty="0" smtClean="0"/>
              <a:t>require</a:t>
            </a:r>
            <a:r>
              <a:rPr lang="en-US" sz="1100" dirty="0" smtClean="0"/>
              <a:t> a student to have an interview before being admitted. For instance, a</a:t>
            </a:r>
            <a:r>
              <a:rPr lang="en-US" sz="1100" baseline="0" dirty="0" smtClean="0"/>
              <a:t> community college may require an interview before accepting a student into their cosmetology program. </a:t>
            </a:r>
            <a:endParaRPr lang="en-US" sz="1100" dirty="0" smtClean="0"/>
          </a:p>
          <a:p>
            <a:pPr eaLnBrk="1" hangingPunct="1">
              <a:spcBef>
                <a:spcPct val="0"/>
              </a:spcBef>
            </a:pPr>
            <a:endParaRPr lang="en-US" sz="1100" dirty="0" smtClean="0"/>
          </a:p>
          <a:p>
            <a:pPr eaLnBrk="1" hangingPunct="1">
              <a:spcBef>
                <a:spcPct val="0"/>
              </a:spcBef>
            </a:pPr>
            <a:r>
              <a:rPr lang="en-US" sz="1100" dirty="0" smtClean="0"/>
              <a:t>Though the interview may seem like a big deal, it is nothing to worry too much about. It is simply intended to give you a better idea of what that school is like and it gives that school a better idea of what you are like. This is your time to shine, so brag a little about yourself. Some students do take the opportunity to have an interview before making their decision about which school to attend.  Those students use the interview as a way to get some more specific information about that school in order to help them make their final decision. If you are required or decide to have an interview, please remember... be on time, don’t underdress, don’t chew gum, expand your answers beyond the simple YES or NO, research the college so that you will be able to talk about what you like and what you don’t, and finally be honest (without being rude). </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800889-D74A-4EE7-BA05-DF9CDD6689DD}" type="slidenum">
              <a:rPr lang="en-US" smtClean="0">
                <a:solidFill>
                  <a:prstClr val="black"/>
                </a:solidFill>
              </a:rPr>
              <a:pPr>
                <a:defRPr/>
              </a:pPr>
              <a:t>25</a:t>
            </a:fld>
            <a:endParaRPr lang="en-US" dirty="0"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t>So when does this process begin? In the fall of your senior year of high school, you will begin applying to the four-year colleges and universities that you are interested in attending. Every school sets its own deadline for when you must submit your application to their school. These vary from school to school. Some schools will have a deadline as early as November 1</a:t>
            </a:r>
            <a:r>
              <a:rPr lang="en-US" sz="1100" baseline="30000" dirty="0" smtClean="0"/>
              <a:t>st</a:t>
            </a:r>
            <a:r>
              <a:rPr lang="en-US" sz="1100" dirty="0" smtClean="0"/>
              <a:t>, but most regular admission deadlines range from January 1</a:t>
            </a:r>
            <a:r>
              <a:rPr lang="en-US" sz="1100" baseline="30000" dirty="0" smtClean="0"/>
              <a:t>st</a:t>
            </a:r>
            <a:r>
              <a:rPr lang="en-US" sz="1100" dirty="0" smtClean="0"/>
              <a:t> to February 1st. Make sure to check with every college that you plan on applying to, at the beginning of your senior year, in order to find out what their deadline will be.</a:t>
            </a:r>
          </a:p>
          <a:p>
            <a:pPr eaLnBrk="1" hangingPunct="1">
              <a:spcBef>
                <a:spcPct val="0"/>
              </a:spcBef>
            </a:pPr>
            <a:r>
              <a:rPr lang="en-US" sz="1100" dirty="0" smtClean="0"/>
              <a:t>When it comes to the cost of applying to colleges, remember that most schools do require you to pay a fee in order to apply to their school. The average cost is between 35 and 50 dollars (http://professionals.collegeboard.com/guidance/applications/fee-waivers). For those that qualify, there are fee waivers available, which allow the student to apply without paying the fee. If you want to find out more about fee waivers speak to your high school guidance counselor or the college’s admissions office for more information. Also, something</a:t>
            </a:r>
            <a:r>
              <a:rPr lang="en-US" sz="1100" baseline="0" dirty="0" smtClean="0"/>
              <a:t> to consider is that schools will waive the fee if you complete the application on-line.</a:t>
            </a:r>
            <a:endParaRPr lang="en-US" sz="1100"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8C3DD-E31D-491A-BDF4-F6A23A1CEB06}" type="slidenum">
              <a:rPr lang="en-US" smtClean="0"/>
              <a:pPr fontAlgn="base">
                <a:spcBef>
                  <a:spcPct val="0"/>
                </a:spcBef>
                <a:spcAft>
                  <a:spcPct val="0"/>
                </a:spcAft>
                <a:defRPr/>
              </a:pPr>
              <a:t>26</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things can happen once</a:t>
            </a:r>
            <a:r>
              <a:rPr lang="en-US" baseline="0" dirty="0" smtClean="0"/>
              <a:t> you submit your application.</a:t>
            </a:r>
          </a:p>
          <a:p>
            <a:endParaRPr lang="en-US" baseline="0" dirty="0" smtClean="0"/>
          </a:p>
          <a:p>
            <a:r>
              <a:rPr lang="en-US" baseline="0" dirty="0" smtClean="0"/>
              <a:t>If your application is missing documentation or they need clarification, they will notify you. Make sure that you get back to them with any additional information they need ASAP.</a:t>
            </a:r>
          </a:p>
          <a:p>
            <a:endParaRPr lang="en-US" baseline="0" dirty="0" smtClean="0"/>
          </a:p>
          <a:p>
            <a:r>
              <a:rPr lang="en-US" baseline="0" dirty="0" smtClean="0"/>
              <a:t>You could be placed on a waiting list. Sometimes, this means your application is pending further review or they are waiting to make their final decision.</a:t>
            </a:r>
          </a:p>
          <a:p>
            <a:endParaRPr lang="en-US" baseline="0" dirty="0" smtClean="0"/>
          </a:p>
          <a:p>
            <a:r>
              <a:rPr lang="en-US" baseline="0" dirty="0" smtClean="0"/>
              <a:t>Lastly, the college will notify you if their initial decision is made to either accept or reject you. If they accept you, make sure that you follow the steps to confirm. </a:t>
            </a:r>
            <a:endParaRPr lang="en-US" dirty="0"/>
          </a:p>
        </p:txBody>
      </p:sp>
      <p:sp>
        <p:nvSpPr>
          <p:cNvPr id="4" name="Slide Number Placeholder 3"/>
          <p:cNvSpPr>
            <a:spLocks noGrp="1"/>
          </p:cNvSpPr>
          <p:nvPr>
            <p:ph type="sldNum" sz="quarter" idx="10"/>
          </p:nvPr>
        </p:nvSpPr>
        <p:spPr/>
        <p:txBody>
          <a:bodyPr/>
          <a:lstStyle/>
          <a:p>
            <a:pPr>
              <a:defRPr/>
            </a:pPr>
            <a:fld id="{1F936BAF-5813-4ACD-A192-89ACA5180E87}" type="slidenum">
              <a:rPr lang="en-US" smtClean="0"/>
              <a:pPr>
                <a:defRPr/>
              </a:pPr>
              <a:t>27</a:t>
            </a:fld>
            <a:endParaRPr lang="en-US" dirty="0"/>
          </a:p>
        </p:txBody>
      </p:sp>
    </p:spTree>
    <p:extLst>
      <p:ext uri="{BB962C8B-B14F-4D97-AF65-F5344CB8AC3E}">
        <p14:creationId xmlns:p14="http://schemas.microsoft.com/office/powerpoint/2010/main" val="1611387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100" b="1" i="1" dirty="0" smtClean="0">
                <a:solidFill>
                  <a:srgbClr val="FFFF00"/>
                </a:solidFill>
              </a:rPr>
              <a:t>Note</a:t>
            </a:r>
            <a:r>
              <a:rPr lang="en-US" sz="1100" b="1" i="1" baseline="0" dirty="0" smtClean="0">
                <a:solidFill>
                  <a:srgbClr val="FFFF00"/>
                </a:solidFill>
              </a:rPr>
              <a:t> to Corps: This slide should be customized to fit your current audience, work done previously with the group, and activities selected</a:t>
            </a:r>
            <a:endParaRPr lang="en-US" sz="1100" b="1" i="1" dirty="0" smtClean="0">
              <a:solidFill>
                <a:srgbClr val="FFFF00"/>
              </a:solidFill>
            </a:endParaRPr>
          </a:p>
          <a:p>
            <a:pPr eaLnBrk="1" hangingPunct="1">
              <a:spcBef>
                <a:spcPct val="0"/>
              </a:spcBef>
            </a:pPr>
            <a:endParaRPr lang="en-US" sz="1100" dirty="0" smtClean="0"/>
          </a:p>
          <a:p>
            <a:pPr eaLnBrk="1" hangingPunct="1">
              <a:spcBef>
                <a:spcPct val="0"/>
              </a:spcBef>
            </a:pPr>
            <a:r>
              <a:rPr lang="en-US" sz="1100" dirty="0" smtClean="0"/>
              <a:t>So, here are some things you can start working on right</a:t>
            </a:r>
            <a:r>
              <a:rPr lang="en-US" sz="1100" baseline="0" dirty="0" smtClean="0"/>
              <a:t> away!</a:t>
            </a:r>
          </a:p>
          <a:p>
            <a:pPr eaLnBrk="1" hangingPunct="1">
              <a:spcBef>
                <a:spcPct val="0"/>
              </a:spcBef>
            </a:pPr>
            <a:endParaRPr lang="en-US" sz="1100" baseline="0" dirty="0" smtClean="0"/>
          </a:p>
          <a:p>
            <a:pPr eaLnBrk="1" hangingPunct="1">
              <a:spcBef>
                <a:spcPct val="0"/>
              </a:spcBef>
            </a:pPr>
            <a:r>
              <a:rPr lang="en-US" sz="1100" baseline="0" dirty="0" smtClean="0"/>
              <a:t>Start thinking about things that you want to highlight in your essays, applications, and interviews. Keep a list of them so you don’t forget anything. </a:t>
            </a:r>
          </a:p>
          <a:p>
            <a:pPr eaLnBrk="1" hangingPunct="1">
              <a:spcBef>
                <a:spcPct val="0"/>
              </a:spcBef>
            </a:pPr>
            <a:endParaRPr lang="en-US" sz="1100" baseline="0" dirty="0" smtClean="0"/>
          </a:p>
          <a:p>
            <a:pPr eaLnBrk="1" hangingPunct="1">
              <a:spcBef>
                <a:spcPct val="0"/>
              </a:spcBef>
            </a:pPr>
            <a:r>
              <a:rPr lang="en-US" sz="1100" baseline="0" dirty="0" smtClean="0"/>
              <a:t>Who would be a good person to provide a letter of recommendation for you? Start talking to them right away now. That way, they will be expecting it when you ask for it. They can also start thinking about what they’d like to say about you. </a:t>
            </a:r>
          </a:p>
          <a:p>
            <a:pPr eaLnBrk="1" hangingPunct="1">
              <a:spcBef>
                <a:spcPct val="0"/>
              </a:spcBef>
            </a:pPr>
            <a:endParaRPr lang="en-US" sz="1100" baseline="0" dirty="0" smtClean="0"/>
          </a:p>
          <a:p>
            <a:pPr eaLnBrk="1" hangingPunct="1">
              <a:spcBef>
                <a:spcPct val="0"/>
              </a:spcBef>
            </a:pPr>
            <a:r>
              <a:rPr lang="en-US" sz="1100" baseline="0" dirty="0" smtClean="0"/>
              <a:t>Check early to see what the deadlines are at the colleges you are interested in. You don’t want to miss them. </a:t>
            </a:r>
            <a:endParaRPr lang="en-US" sz="1100"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D6CE5-570C-49E8-BF1C-CE653604CFF3}"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 ISAC, we are committed to </a:t>
            </a:r>
            <a:r>
              <a:rPr lang="en-US" i="1" dirty="0" smtClean="0"/>
              <a:t>making college accessible and affordable</a:t>
            </a:r>
            <a:r>
              <a:rPr lang="en-US" dirty="0" smtClean="0"/>
              <a:t> for all Illinois students.  As you plan for, apply to, and pay for college, take advantage of the information and interactive tools that are available – at </a:t>
            </a:r>
            <a:r>
              <a:rPr lang="en-US" i="1" dirty="0" smtClean="0"/>
              <a:t>no cost </a:t>
            </a:r>
            <a:r>
              <a:rPr lang="en-US" dirty="0" smtClean="0"/>
              <a:t>– using these resources and websites.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6564021-F016-4326-90C8-7C8C7E26D0FA}"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my contact information. If you have any questions</a:t>
            </a:r>
            <a:r>
              <a:rPr lang="en-US" baseline="0" dirty="0" smtClean="0"/>
              <a:t> about scholarships, or any part of the college going process, please do not hesitate to contact me. I also have business cards available.</a:t>
            </a:r>
            <a:endParaRPr lang="en-US" dirty="0"/>
          </a:p>
        </p:txBody>
      </p:sp>
      <p:sp>
        <p:nvSpPr>
          <p:cNvPr id="4" name="Slide Number Placeholder 3"/>
          <p:cNvSpPr>
            <a:spLocks noGrp="1"/>
          </p:cNvSpPr>
          <p:nvPr>
            <p:ph type="sldNum" sz="quarter" idx="10"/>
          </p:nvPr>
        </p:nvSpPr>
        <p:spPr/>
        <p:txBody>
          <a:bodyPr/>
          <a:lstStyle/>
          <a:p>
            <a:fld id="{B0128171-EE94-4943-AF28-33AE01D8124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8713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I’m a part of the outreach department at ISAC in a program called the ISACorps. There are approximately 100 of us throughout the state, and we are working to help students get the resources they need to go to college. I work with schools in this area to get students information to help them answer the questions like, “What do I want to do after high school? Where do I go to do that? How do I pay for it?” I’m here to help you answer those questions about college, careers, and financial aid.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1BDA3D5-8B72-4D22-A48C-8800DA914AD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smtClean="0"/>
              <a:t>Today, were going to talk about the college application process. We</a:t>
            </a:r>
            <a:r>
              <a:rPr lang="en-US" sz="1100" baseline="0" dirty="0" smtClean="0"/>
              <a:t> will discuss </a:t>
            </a:r>
            <a:r>
              <a:rPr lang="en-US" sz="1100" u="sng" baseline="0" dirty="0" smtClean="0"/>
              <a:t>in detail </a:t>
            </a:r>
            <a:r>
              <a:rPr lang="en-US" sz="1100" baseline="0" dirty="0" smtClean="0"/>
              <a:t>the various college admission processes (</a:t>
            </a:r>
            <a:r>
              <a:rPr lang="en-US" sz="1100" dirty="0" smtClean="0"/>
              <a:t>Early Decision, Early</a:t>
            </a:r>
            <a:r>
              <a:rPr lang="en-US" sz="1100" baseline="0" dirty="0" smtClean="0"/>
              <a:t> Action, Priority, Regular, Rolling, and Alternative), how to find the right college for you, what is included in the college application (academic information, extracurricular activities, letters of recommendation, etc.), and what happens with your application once you complete it. </a:t>
            </a:r>
            <a:endParaRPr lang="en-US" sz="1100" dirty="0" smtClean="0"/>
          </a:p>
          <a:p>
            <a:pPr eaLnBrk="1" hangingPunct="1">
              <a:spcBef>
                <a:spcPct val="0"/>
              </a:spcBef>
            </a:pPr>
            <a:endParaRPr lang="en-US" sz="1100"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52E1D8-1AA2-49F8-ACB5-9233D1FEC668}"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none" baseline="0" dirty="0" smtClean="0"/>
              <a:t>It is also important to know the difference between the terms “Early Decision,” “Early Action” and “Priority” Deadlines. Early Decision means that if you select that option on the application (not many schools do this anymore), and you are accepted to that school, you must decline and stop the process of applying to any other schools. Early Decision is almost seen as a contract between you and the school. Early Action means that if you apply by this deadline (usually around November or December), you will receive notification within a shorter amount of time. Priority Deadlines mean that any application submitted before that deadline will have normal consideration, whereas any application submitted after that deadline is considered after all applications before the deadline has been put through their consideration process.</a:t>
            </a:r>
          </a:p>
          <a:p>
            <a:endParaRPr lang="en-US" u="none" baseline="0" dirty="0" smtClean="0"/>
          </a:p>
          <a:p>
            <a:r>
              <a:rPr lang="en-US" u="none" baseline="0" dirty="0" smtClean="0"/>
              <a:t>Rolling and Open admissions mean that the college has no strict application deadline. Rolling admissions mean that acceptance is given first-come, first served. Open admissions usually means that acceptance is given if the student has a high school diploma or equivalent.</a:t>
            </a:r>
          </a:p>
          <a:p>
            <a:endParaRPr lang="en-US"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Students who do not meet the standard</a:t>
            </a:r>
            <a:r>
              <a:rPr lang="en-US" baseline="0" dirty="0" smtClean="0"/>
              <a:t> admission requirements may still be admitted into a college through a college’s alternative admissions process. Each program has different requirements. To get specific information on your school of interest, you should contact them directly. Some examples of students who may not be eligible through regular admissions are students who have a low GPA, low ACT, or class rank. </a:t>
            </a:r>
          </a:p>
          <a:p>
            <a:endParaRPr lang="en-US" u="none" baseline="0" dirty="0" smtClean="0"/>
          </a:p>
          <a:p>
            <a:endParaRPr lang="en-US" u="none" baseline="0" dirty="0" smtClean="0"/>
          </a:p>
          <a:p>
            <a:endParaRPr lang="en-US" dirty="0"/>
          </a:p>
        </p:txBody>
      </p:sp>
      <p:sp>
        <p:nvSpPr>
          <p:cNvPr id="4" name="Slide Number Placeholder 3"/>
          <p:cNvSpPr>
            <a:spLocks noGrp="1"/>
          </p:cNvSpPr>
          <p:nvPr>
            <p:ph type="sldNum" sz="quarter" idx="10"/>
          </p:nvPr>
        </p:nvSpPr>
        <p:spPr/>
        <p:txBody>
          <a:bodyPr/>
          <a:lstStyle/>
          <a:p>
            <a:pPr>
              <a:defRPr/>
            </a:pPr>
            <a:fld id="{1F936BAF-5813-4ACD-A192-89ACA5180E87}" type="slidenum">
              <a:rPr lang="en-US" smtClean="0"/>
              <a:pPr>
                <a:defRPr/>
              </a:pPr>
              <a:t>5</a:t>
            </a:fld>
            <a:endParaRPr lang="en-US" dirty="0"/>
          </a:p>
        </p:txBody>
      </p:sp>
    </p:spTree>
    <p:extLst>
      <p:ext uri="{BB962C8B-B14F-4D97-AF65-F5344CB8AC3E}">
        <p14:creationId xmlns:p14="http://schemas.microsoft.com/office/powerpoint/2010/main" val="300704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colleges</a:t>
            </a:r>
            <a:r>
              <a:rPr lang="en-US" baseline="0" dirty="0" smtClean="0"/>
              <a:t> may require a different number of items that they consider when it comes to admissions. Some colleges may require a lot more information, whereas other schools may not. An exclusive school is where many students may apply, but only a small percentage are admitted. This school may also require a lot more information in determining admission. A selective school may admit a higher percentage of applicants than an exclusive school, but may still have more required criteria. An open admissions school is a college where minimal requirements are needed, such as a High School Diploma or its equivalent, and all students are admitted. </a:t>
            </a:r>
            <a:endParaRPr lang="en-US" dirty="0"/>
          </a:p>
        </p:txBody>
      </p:sp>
      <p:sp>
        <p:nvSpPr>
          <p:cNvPr id="4" name="Slide Number Placeholder 3"/>
          <p:cNvSpPr>
            <a:spLocks noGrp="1"/>
          </p:cNvSpPr>
          <p:nvPr>
            <p:ph type="sldNum" sz="quarter" idx="10"/>
          </p:nvPr>
        </p:nvSpPr>
        <p:spPr/>
        <p:txBody>
          <a:bodyPr/>
          <a:lstStyle/>
          <a:p>
            <a:pPr>
              <a:defRPr/>
            </a:pPr>
            <a:fld id="{1F936BAF-5813-4ACD-A192-89ACA5180E87}" type="slidenum">
              <a:rPr lang="en-US" smtClean="0"/>
              <a:pPr>
                <a:defRPr/>
              </a:pPr>
              <a:t>6</a:t>
            </a:fld>
            <a:endParaRPr lang="en-US" dirty="0"/>
          </a:p>
        </p:txBody>
      </p:sp>
    </p:spTree>
    <p:extLst>
      <p:ext uri="{BB962C8B-B14F-4D97-AF65-F5344CB8AC3E}">
        <p14:creationId xmlns:p14="http://schemas.microsoft.com/office/powerpoint/2010/main" val="153798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start the process of selecting schools you wish</a:t>
            </a:r>
            <a:r>
              <a:rPr lang="en-US" baseline="0" dirty="0" smtClean="0"/>
              <a:t> to apply to, it is important to “match” yourself correctly. One way of doing that is to compare your GPA, test scores and class rank to the average of the school you are considering applying to. If your GPA, test scores and/or class rank are well above the college’s average, this school would be considered a </a:t>
            </a:r>
            <a:r>
              <a:rPr lang="en-US" i="1" baseline="0" dirty="0" smtClean="0"/>
              <a:t>safety school </a:t>
            </a:r>
            <a:r>
              <a:rPr lang="en-US" i="0" baseline="0" dirty="0" smtClean="0"/>
              <a:t> for you. This would be a college you will almost certainly be accepted because you are above the average. </a:t>
            </a:r>
            <a:endParaRPr lang="en-US" dirty="0"/>
          </a:p>
        </p:txBody>
      </p:sp>
      <p:sp>
        <p:nvSpPr>
          <p:cNvPr id="4" name="Slide Number Placeholder 3"/>
          <p:cNvSpPr>
            <a:spLocks noGrp="1"/>
          </p:cNvSpPr>
          <p:nvPr>
            <p:ph type="sldNum" sz="quarter" idx="10"/>
          </p:nvPr>
        </p:nvSpPr>
        <p:spPr/>
        <p:txBody>
          <a:bodyPr/>
          <a:lstStyle/>
          <a:p>
            <a:pPr>
              <a:defRPr/>
            </a:pPr>
            <a:fld id="{1F936BAF-5813-4ACD-A192-89ACA5180E87}" type="slidenum">
              <a:rPr lang="en-US" smtClean="0"/>
              <a:pPr>
                <a:defRPr/>
              </a:pPr>
              <a:t>7</a:t>
            </a:fld>
            <a:endParaRPr lang="en-US" dirty="0"/>
          </a:p>
        </p:txBody>
      </p:sp>
    </p:spTree>
    <p:extLst>
      <p:ext uri="{BB962C8B-B14F-4D97-AF65-F5344CB8AC3E}">
        <p14:creationId xmlns:p14="http://schemas.microsoft.com/office/powerpoint/2010/main" val="124981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i="1" dirty="0" smtClean="0"/>
              <a:t>Match School</a:t>
            </a:r>
            <a:r>
              <a:rPr lang="en-US" i="0" dirty="0" smtClean="0"/>
              <a:t> would be a school where you are pretty likely</a:t>
            </a:r>
            <a:r>
              <a:rPr lang="en-US" i="0" baseline="0" dirty="0" smtClean="0"/>
              <a:t> to be accepted because your scores, GPA and/or class rank are within the middle range of admitted students at that school. </a:t>
            </a:r>
            <a:endParaRPr lang="en-US" dirty="0"/>
          </a:p>
        </p:txBody>
      </p:sp>
      <p:sp>
        <p:nvSpPr>
          <p:cNvPr id="4" name="Slide Number Placeholder 3"/>
          <p:cNvSpPr>
            <a:spLocks noGrp="1"/>
          </p:cNvSpPr>
          <p:nvPr>
            <p:ph type="sldNum" sz="quarter" idx="10"/>
          </p:nvPr>
        </p:nvSpPr>
        <p:spPr/>
        <p:txBody>
          <a:bodyPr/>
          <a:lstStyle/>
          <a:p>
            <a:pPr>
              <a:defRPr/>
            </a:pPr>
            <a:fld id="{1F936BAF-5813-4ACD-A192-89ACA5180E87}" type="slidenum">
              <a:rPr lang="en-US" smtClean="0"/>
              <a:pPr>
                <a:defRPr/>
              </a:pPr>
              <a:t>8</a:t>
            </a:fld>
            <a:endParaRPr lang="en-US" dirty="0"/>
          </a:p>
        </p:txBody>
      </p:sp>
    </p:spTree>
    <p:extLst>
      <p:ext uri="{BB962C8B-B14F-4D97-AF65-F5344CB8AC3E}">
        <p14:creationId xmlns:p14="http://schemas.microsoft.com/office/powerpoint/2010/main" val="377864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i="1" dirty="0" smtClean="0"/>
              <a:t>Reach School</a:t>
            </a:r>
            <a:r>
              <a:rPr lang="en-US" i="0" dirty="0" smtClean="0"/>
              <a:t> would be a college where your</a:t>
            </a:r>
            <a:r>
              <a:rPr lang="en-US" i="0" baseline="0" dirty="0" smtClean="0"/>
              <a:t> scores, GPA and/or class rank would be below the average of admitted students, so it would require extra effort on your part with maybe an essay, an interview or recommendations to possibly be admitted. </a:t>
            </a:r>
            <a:endParaRPr lang="en-US" dirty="0"/>
          </a:p>
        </p:txBody>
      </p:sp>
      <p:sp>
        <p:nvSpPr>
          <p:cNvPr id="4" name="Slide Number Placeholder 3"/>
          <p:cNvSpPr>
            <a:spLocks noGrp="1"/>
          </p:cNvSpPr>
          <p:nvPr>
            <p:ph type="sldNum" sz="quarter" idx="10"/>
          </p:nvPr>
        </p:nvSpPr>
        <p:spPr/>
        <p:txBody>
          <a:bodyPr/>
          <a:lstStyle/>
          <a:p>
            <a:pPr>
              <a:defRPr/>
            </a:pPr>
            <a:fld id="{1F936BAF-5813-4ACD-A192-89ACA5180E87}" type="slidenum">
              <a:rPr lang="en-US" smtClean="0"/>
              <a:pPr>
                <a:defRPr/>
              </a:pPr>
              <a:t>9</a:t>
            </a:fld>
            <a:endParaRPr lang="en-US" dirty="0"/>
          </a:p>
        </p:txBody>
      </p:sp>
    </p:spTree>
    <p:extLst>
      <p:ext uri="{BB962C8B-B14F-4D97-AF65-F5344CB8AC3E}">
        <p14:creationId xmlns:p14="http://schemas.microsoft.com/office/powerpoint/2010/main" val="393982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lvl1pPr>
              <a:defRPr/>
            </a:lvl1pPr>
          </a:lstStyle>
          <a:p>
            <a:pPr>
              <a:defRPr/>
            </a:pPr>
            <a:fld id="{7F8ED898-7C1E-4741-813F-5CA42DA2DFC6}" type="datetimeFigureOut">
              <a:rPr lang="en-US" smtClean="0"/>
              <a:pPr>
                <a:defRPr/>
              </a:pPr>
              <a:t>9/9/15</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EF6DB95C-FEBE-410F-A24B-78F2395B206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vl1pPr>
          </a:lstStyle>
          <a:p>
            <a:pPr>
              <a:defRPr/>
            </a:pPr>
            <a:fld id="{7F8ED898-7C1E-4741-813F-5CA42DA2DFC6}" type="datetimeFigureOut">
              <a:rPr lang="en-US" smtClean="0"/>
              <a:pPr>
                <a:defRPr/>
              </a:pPr>
              <a:t>9/9/15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6DB95C-FEBE-410F-A24B-78F2395B206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vl1pPr>
          </a:lstStyle>
          <a:p>
            <a:pPr>
              <a:defRPr/>
            </a:pPr>
            <a:fld id="{7F8ED898-7C1E-4741-813F-5CA42DA2DFC6}" type="datetimeFigureOut">
              <a:rPr lang="en-US" smtClean="0"/>
              <a:pPr>
                <a:defRPr/>
              </a:pPr>
              <a:t>9/9/15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6DB95C-FEBE-410F-A24B-78F2395B206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ernate2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196850" y="0"/>
            <a:ext cx="8947150" cy="6858000"/>
          </a:xfrm>
          <a:prstGeom prst="rect">
            <a:avLst/>
          </a:prstGeom>
          <a:noFill/>
          <a:ln w="9525">
            <a:noFill/>
            <a:miter lim="800000"/>
            <a:headEnd/>
            <a:tailEnd/>
          </a:ln>
        </p:spPr>
      </p:pic>
      <p:sp>
        <p:nvSpPr>
          <p:cNvPr id="2" name="Title 1"/>
          <p:cNvSpPr>
            <a:spLocks noGrp="1"/>
          </p:cNvSpPr>
          <p:nvPr>
            <p:ph type="title"/>
          </p:nvPr>
        </p:nvSpPr>
        <p:spPr>
          <a:xfrm>
            <a:off x="457200" y="427038"/>
            <a:ext cx="7391400" cy="1020762"/>
          </a:xfrm>
        </p:spPr>
        <p:txBody>
          <a:bodyPr/>
          <a:lstStyle/>
          <a:p>
            <a:r>
              <a:rPr lang="en-US" smtClean="0"/>
              <a:t>Click to edit Master title style</a:t>
            </a:r>
            <a:endParaRPr lang="en-US"/>
          </a:p>
        </p:txBody>
      </p:sp>
      <p:sp>
        <p:nvSpPr>
          <p:cNvPr id="9" name="Content Placeholder 2"/>
          <p:cNvSpPr>
            <a:spLocks noGrp="1"/>
          </p:cNvSpPr>
          <p:nvPr>
            <p:ph idx="1"/>
          </p:nvPr>
        </p:nvSpPr>
        <p:spPr>
          <a:xfrm>
            <a:off x="457200" y="1752600"/>
            <a:ext cx="73914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fferent End Page">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srcRect/>
          <a:stretch>
            <a:fillRect/>
          </a:stretch>
        </p:blipFill>
        <p:spPr bwMode="auto">
          <a:xfrm>
            <a:off x="219075" y="0"/>
            <a:ext cx="8924925" cy="6858000"/>
          </a:xfrm>
          <a:prstGeom prst="rect">
            <a:avLst/>
          </a:prstGeom>
          <a:noFill/>
          <a:ln w="9525">
            <a:noFill/>
            <a:miter lim="800000"/>
            <a:headEnd/>
            <a:tailEnd/>
          </a:ln>
        </p:spPr>
      </p:pic>
      <p:sp>
        <p:nvSpPr>
          <p:cNvPr id="2" name="Title 1"/>
          <p:cNvSpPr>
            <a:spLocks noGrp="1"/>
          </p:cNvSpPr>
          <p:nvPr>
            <p:ph type="title"/>
          </p:nvPr>
        </p:nvSpPr>
        <p:spPr>
          <a:xfrm>
            <a:off x="457200" y="274638"/>
            <a:ext cx="6705600" cy="3154362"/>
          </a:xfrm>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srcRect/>
          <a:stretch>
            <a:fillRect/>
          </a:stretch>
        </p:blipFill>
        <p:spPr bwMode="auto">
          <a:xfrm>
            <a:off x="234950" y="0"/>
            <a:ext cx="8909050" cy="6858000"/>
          </a:xfrm>
          <a:prstGeom prst="rect">
            <a:avLst/>
          </a:prstGeom>
          <a:noFill/>
          <a:ln w="9525">
            <a:noFill/>
            <a:miter lim="800000"/>
            <a:headEnd/>
            <a:tailEnd/>
          </a:ln>
        </p:spPr>
      </p:pic>
      <p:sp>
        <p:nvSpPr>
          <p:cNvPr id="9" name="Title 1"/>
          <p:cNvSpPr>
            <a:spLocks noGrp="1"/>
          </p:cNvSpPr>
          <p:nvPr>
            <p:ph type="title"/>
          </p:nvPr>
        </p:nvSpPr>
        <p:spPr>
          <a:xfrm>
            <a:off x="228600" y="1676400"/>
            <a:ext cx="6705600" cy="3154362"/>
          </a:xfrm>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9F293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B0FF8DB-EB28-499E-A046-53442B8F835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2328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5" name="Footer Placeholder 4"/>
          <p:cNvSpPr>
            <a:spLocks noGrp="1"/>
          </p:cNvSpPr>
          <p:nvPr>
            <p:ph type="ftr" sz="quarter" idx="11"/>
          </p:nvPr>
        </p:nvSpPr>
        <p:spPr/>
        <p:txBody>
          <a:bodyPr/>
          <a:lstStyle/>
          <a:p>
            <a:endParaRPr lang="en-US">
              <a:solidFill>
                <a:srgbClr val="9F2936"/>
              </a:solidFill>
            </a:endParaRPr>
          </a:p>
        </p:txBody>
      </p:sp>
      <p:sp>
        <p:nvSpPr>
          <p:cNvPr id="6" name="Slide Number Placeholder 5"/>
          <p:cNvSpPr>
            <a:spLocks noGrp="1"/>
          </p:cNvSpPr>
          <p:nvPr>
            <p:ph type="sldNum" sz="quarter" idx="12"/>
          </p:nvPr>
        </p:nvSpPr>
        <p:spPr/>
        <p:txBody>
          <a:bodyPr/>
          <a:lstStyle/>
          <a:p>
            <a:fld id="{7B0FF8DB-EB28-499E-A046-53442B8F8355}" type="slidenum">
              <a:rPr lang="en-US" smtClean="0"/>
              <a:pPr/>
              <a:t>‹#›</a:t>
            </a:fld>
            <a:endParaRPr lang="en-US"/>
          </a:p>
        </p:txBody>
      </p:sp>
    </p:spTree>
    <p:extLst>
      <p:ext uri="{BB962C8B-B14F-4D97-AF65-F5344CB8AC3E}">
        <p14:creationId xmlns:p14="http://schemas.microsoft.com/office/powerpoint/2010/main" val="114437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5" name="Footer Placeholder 4"/>
          <p:cNvSpPr>
            <a:spLocks noGrp="1"/>
          </p:cNvSpPr>
          <p:nvPr>
            <p:ph type="ftr" sz="quarter" idx="11"/>
          </p:nvPr>
        </p:nvSpPr>
        <p:spPr/>
        <p:txBody>
          <a:bodyPr/>
          <a:lstStyle/>
          <a:p>
            <a:endParaRPr lang="en-US">
              <a:solidFill>
                <a:srgbClr val="9F2936"/>
              </a:solidFill>
            </a:endParaRPr>
          </a:p>
        </p:txBody>
      </p:sp>
      <p:sp>
        <p:nvSpPr>
          <p:cNvPr id="6" name="Slide Number Placeholder 5"/>
          <p:cNvSpPr>
            <a:spLocks noGrp="1"/>
          </p:cNvSpPr>
          <p:nvPr>
            <p:ph type="sldNum" sz="quarter" idx="12"/>
          </p:nvPr>
        </p:nvSpPr>
        <p:spPr/>
        <p:txBody>
          <a:bodyPr/>
          <a:lstStyle/>
          <a:p>
            <a:fld id="{7B0FF8DB-EB28-499E-A046-53442B8F8355}" type="slidenum">
              <a:rPr lang="en-US" smtClean="0"/>
              <a:pPr/>
              <a:t>‹#›</a:t>
            </a:fld>
            <a:endParaRPr lang="en-US"/>
          </a:p>
        </p:txBody>
      </p:sp>
    </p:spTree>
    <p:extLst>
      <p:ext uri="{BB962C8B-B14F-4D97-AF65-F5344CB8AC3E}">
        <p14:creationId xmlns:p14="http://schemas.microsoft.com/office/powerpoint/2010/main" val="4088605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6" name="Footer Placeholder 5"/>
          <p:cNvSpPr>
            <a:spLocks noGrp="1"/>
          </p:cNvSpPr>
          <p:nvPr>
            <p:ph type="ftr" sz="quarter" idx="11"/>
          </p:nvPr>
        </p:nvSpPr>
        <p:spPr/>
        <p:txBody>
          <a:bodyPr/>
          <a:lstStyle/>
          <a:p>
            <a:endParaRPr lang="en-US">
              <a:solidFill>
                <a:srgbClr val="9F2936"/>
              </a:solidFill>
            </a:endParaRPr>
          </a:p>
        </p:txBody>
      </p:sp>
      <p:sp>
        <p:nvSpPr>
          <p:cNvPr id="7" name="Slide Number Placeholder 6"/>
          <p:cNvSpPr>
            <a:spLocks noGrp="1"/>
          </p:cNvSpPr>
          <p:nvPr>
            <p:ph type="sldNum" sz="quarter" idx="12"/>
          </p:nvPr>
        </p:nvSpPr>
        <p:spPr/>
        <p:txBody>
          <a:bodyPr/>
          <a:lstStyle/>
          <a:p>
            <a:fld id="{7B0FF8DB-EB28-499E-A046-53442B8F8355}" type="slidenum">
              <a:rPr lang="en-US" smtClean="0"/>
              <a:pPr/>
              <a:t>‹#›</a:t>
            </a:fld>
            <a:endParaRPr lang="en-US"/>
          </a:p>
        </p:txBody>
      </p:sp>
    </p:spTree>
    <p:extLst>
      <p:ext uri="{BB962C8B-B14F-4D97-AF65-F5344CB8AC3E}">
        <p14:creationId xmlns:p14="http://schemas.microsoft.com/office/powerpoint/2010/main" val="3911688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923FDE9-5B99-4CAF-9534-031AA24E3CAA}" type="datetimeFigureOut">
              <a:rPr lang="en-US" smtClean="0">
                <a:solidFill>
                  <a:srgbClr val="9F2936"/>
                </a:solidFill>
              </a:rPr>
              <a:pPr/>
              <a:t>9/9/15</a:t>
            </a:fld>
            <a:endParaRPr lang="en-US">
              <a:solidFill>
                <a:srgbClr val="9F2936"/>
              </a:solidFill>
            </a:endParaRPr>
          </a:p>
        </p:txBody>
      </p:sp>
      <p:sp>
        <p:nvSpPr>
          <p:cNvPr id="27" name="Slide Number Placeholder 26"/>
          <p:cNvSpPr>
            <a:spLocks noGrp="1"/>
          </p:cNvSpPr>
          <p:nvPr>
            <p:ph type="sldNum" sz="quarter" idx="11"/>
          </p:nvPr>
        </p:nvSpPr>
        <p:spPr/>
        <p:txBody>
          <a:bodyPr rtlCol="0"/>
          <a:lstStyle/>
          <a:p>
            <a:fld id="{7B0FF8DB-EB28-499E-A046-53442B8F835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9F2936"/>
              </a:solidFill>
            </a:endParaRPr>
          </a:p>
        </p:txBody>
      </p:sp>
    </p:spTree>
    <p:extLst>
      <p:ext uri="{BB962C8B-B14F-4D97-AF65-F5344CB8AC3E}">
        <p14:creationId xmlns:p14="http://schemas.microsoft.com/office/powerpoint/2010/main" val="226306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vl1pPr>
          </a:lstStyle>
          <a:p>
            <a:pPr>
              <a:defRPr/>
            </a:pPr>
            <a:fld id="{7F8ED898-7C1E-4741-813F-5CA42DA2DFC6}" type="datetimeFigureOut">
              <a:rPr lang="en-US" smtClean="0"/>
              <a:pPr>
                <a:defRPr/>
              </a:pPr>
              <a:t>9/9/15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6DB95C-FEBE-410F-A24B-78F2395B2060}"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9F293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7B0FF8DB-EB28-499E-A046-53442B8F8355}" type="slidenum">
              <a:rPr lang="en-US" smtClean="0"/>
              <a:pPr/>
              <a:t>‹#›</a:t>
            </a:fld>
            <a:endParaRPr lang="en-US"/>
          </a:p>
        </p:txBody>
      </p:sp>
    </p:spTree>
    <p:extLst>
      <p:ext uri="{BB962C8B-B14F-4D97-AF65-F5344CB8AC3E}">
        <p14:creationId xmlns:p14="http://schemas.microsoft.com/office/powerpoint/2010/main" val="45801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3" name="Footer Placeholder 2"/>
          <p:cNvSpPr>
            <a:spLocks noGrp="1"/>
          </p:cNvSpPr>
          <p:nvPr>
            <p:ph type="ftr" sz="quarter" idx="11"/>
          </p:nvPr>
        </p:nvSpPr>
        <p:spPr/>
        <p:txBody>
          <a:bodyPr/>
          <a:lstStyle/>
          <a:p>
            <a:endParaRPr lang="en-US">
              <a:solidFill>
                <a:srgbClr val="9F2936"/>
              </a:solidFill>
            </a:endParaRPr>
          </a:p>
        </p:txBody>
      </p:sp>
      <p:sp>
        <p:nvSpPr>
          <p:cNvPr id="4" name="Slide Number Placeholder 3"/>
          <p:cNvSpPr>
            <a:spLocks noGrp="1"/>
          </p:cNvSpPr>
          <p:nvPr>
            <p:ph type="sldNum" sz="quarter" idx="12"/>
          </p:nvPr>
        </p:nvSpPr>
        <p:spPr/>
        <p:txBody>
          <a:bodyPr/>
          <a:lstStyle/>
          <a:p>
            <a:fld id="{7B0FF8DB-EB28-499E-A046-53442B8F8355}" type="slidenum">
              <a:rPr lang="en-US" smtClean="0"/>
              <a:pPr/>
              <a:t>‹#›</a:t>
            </a:fld>
            <a:endParaRPr lang="en-US"/>
          </a:p>
        </p:txBody>
      </p:sp>
    </p:spTree>
    <p:extLst>
      <p:ext uri="{BB962C8B-B14F-4D97-AF65-F5344CB8AC3E}">
        <p14:creationId xmlns:p14="http://schemas.microsoft.com/office/powerpoint/2010/main" val="3193410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6" name="Footer Placeholder 5"/>
          <p:cNvSpPr>
            <a:spLocks noGrp="1"/>
          </p:cNvSpPr>
          <p:nvPr>
            <p:ph type="ftr" sz="quarter" idx="11"/>
          </p:nvPr>
        </p:nvSpPr>
        <p:spPr/>
        <p:txBody>
          <a:bodyPr/>
          <a:lstStyle/>
          <a:p>
            <a:endParaRPr lang="en-US">
              <a:solidFill>
                <a:srgbClr val="9F2936"/>
              </a:solidFill>
            </a:endParaRPr>
          </a:p>
        </p:txBody>
      </p:sp>
      <p:sp>
        <p:nvSpPr>
          <p:cNvPr id="7" name="Slide Number Placeholder 6"/>
          <p:cNvSpPr>
            <a:spLocks noGrp="1"/>
          </p:cNvSpPr>
          <p:nvPr>
            <p:ph type="sldNum" sz="quarter" idx="12"/>
          </p:nvPr>
        </p:nvSpPr>
        <p:spPr/>
        <p:txBody>
          <a:bodyPr/>
          <a:lstStyle/>
          <a:p>
            <a:fld id="{7B0FF8DB-EB28-499E-A046-53442B8F8355}" type="slidenum">
              <a:rPr lang="en-US" smtClean="0"/>
              <a:pPr/>
              <a:t>‹#›</a:t>
            </a:fld>
            <a:endParaRPr lang="en-US"/>
          </a:p>
        </p:txBody>
      </p:sp>
    </p:spTree>
    <p:extLst>
      <p:ext uri="{BB962C8B-B14F-4D97-AF65-F5344CB8AC3E}">
        <p14:creationId xmlns:p14="http://schemas.microsoft.com/office/powerpoint/2010/main" val="4095851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6" name="Footer Placeholder 5"/>
          <p:cNvSpPr>
            <a:spLocks noGrp="1"/>
          </p:cNvSpPr>
          <p:nvPr>
            <p:ph type="ftr" sz="quarter" idx="11"/>
          </p:nvPr>
        </p:nvSpPr>
        <p:spPr/>
        <p:txBody>
          <a:bodyPr/>
          <a:lstStyle/>
          <a:p>
            <a:endParaRPr lang="en-US">
              <a:solidFill>
                <a:srgbClr val="9F2936"/>
              </a:solidFill>
            </a:endParaRPr>
          </a:p>
        </p:txBody>
      </p:sp>
      <p:sp>
        <p:nvSpPr>
          <p:cNvPr id="7" name="Slide Number Placeholder 6"/>
          <p:cNvSpPr>
            <a:spLocks noGrp="1"/>
          </p:cNvSpPr>
          <p:nvPr>
            <p:ph type="sldNum" sz="quarter" idx="12"/>
          </p:nvPr>
        </p:nvSpPr>
        <p:spPr/>
        <p:txBody>
          <a:bodyPr/>
          <a:lstStyle/>
          <a:p>
            <a:fld id="{7B0FF8DB-EB28-499E-A046-53442B8F8355}" type="slidenum">
              <a:rPr lang="en-US" smtClean="0"/>
              <a:pPr/>
              <a:t>‹#›</a:t>
            </a:fld>
            <a:endParaRPr lang="en-US"/>
          </a:p>
        </p:txBody>
      </p:sp>
    </p:spTree>
    <p:extLst>
      <p:ext uri="{BB962C8B-B14F-4D97-AF65-F5344CB8AC3E}">
        <p14:creationId xmlns:p14="http://schemas.microsoft.com/office/powerpoint/2010/main" val="4220468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5" name="Footer Placeholder 4"/>
          <p:cNvSpPr>
            <a:spLocks noGrp="1"/>
          </p:cNvSpPr>
          <p:nvPr>
            <p:ph type="ftr" sz="quarter" idx="11"/>
          </p:nvPr>
        </p:nvSpPr>
        <p:spPr/>
        <p:txBody>
          <a:bodyPr/>
          <a:lstStyle/>
          <a:p>
            <a:endParaRPr lang="en-US">
              <a:solidFill>
                <a:srgbClr val="9F2936"/>
              </a:solidFill>
            </a:endParaRPr>
          </a:p>
        </p:txBody>
      </p:sp>
      <p:sp>
        <p:nvSpPr>
          <p:cNvPr id="6" name="Slide Number Placeholder 5"/>
          <p:cNvSpPr>
            <a:spLocks noGrp="1"/>
          </p:cNvSpPr>
          <p:nvPr>
            <p:ph type="sldNum" sz="quarter" idx="12"/>
          </p:nvPr>
        </p:nvSpPr>
        <p:spPr/>
        <p:txBody>
          <a:bodyPr/>
          <a:lstStyle/>
          <a:p>
            <a:fld id="{7B0FF8DB-EB28-499E-A046-53442B8F8355}" type="slidenum">
              <a:rPr lang="en-US" smtClean="0"/>
              <a:pPr/>
              <a:t>‹#›</a:t>
            </a:fld>
            <a:endParaRPr lang="en-US"/>
          </a:p>
        </p:txBody>
      </p:sp>
    </p:spTree>
    <p:extLst>
      <p:ext uri="{BB962C8B-B14F-4D97-AF65-F5344CB8AC3E}">
        <p14:creationId xmlns:p14="http://schemas.microsoft.com/office/powerpoint/2010/main" val="1633882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23FDE9-5B99-4CAF-9534-031AA24E3CAA}" type="datetimeFigureOut">
              <a:rPr lang="en-US" smtClean="0">
                <a:solidFill>
                  <a:srgbClr val="9F2936"/>
                </a:solidFill>
              </a:rPr>
              <a:pPr/>
              <a:t>9/9/15</a:t>
            </a:fld>
            <a:endParaRPr lang="en-US">
              <a:solidFill>
                <a:srgbClr val="9F2936"/>
              </a:solidFill>
            </a:endParaRPr>
          </a:p>
        </p:txBody>
      </p:sp>
      <p:sp>
        <p:nvSpPr>
          <p:cNvPr id="5" name="Footer Placeholder 4"/>
          <p:cNvSpPr>
            <a:spLocks noGrp="1"/>
          </p:cNvSpPr>
          <p:nvPr>
            <p:ph type="ftr" sz="quarter" idx="11"/>
          </p:nvPr>
        </p:nvSpPr>
        <p:spPr/>
        <p:txBody>
          <a:bodyPr/>
          <a:lstStyle/>
          <a:p>
            <a:endParaRPr lang="en-US">
              <a:solidFill>
                <a:srgbClr val="9F2936"/>
              </a:solidFill>
            </a:endParaRPr>
          </a:p>
        </p:txBody>
      </p:sp>
      <p:sp>
        <p:nvSpPr>
          <p:cNvPr id="6" name="Slide Number Placeholder 5"/>
          <p:cNvSpPr>
            <a:spLocks noGrp="1"/>
          </p:cNvSpPr>
          <p:nvPr>
            <p:ph type="sldNum" sz="quarter" idx="12"/>
          </p:nvPr>
        </p:nvSpPr>
        <p:spPr/>
        <p:txBody>
          <a:bodyPr/>
          <a:lstStyle/>
          <a:p>
            <a:fld id="{7B0FF8DB-EB28-499E-A046-53442B8F8355}" type="slidenum">
              <a:rPr lang="en-US" smtClean="0"/>
              <a:pPr/>
              <a:t>‹#›</a:t>
            </a:fld>
            <a:endParaRPr lang="en-US"/>
          </a:p>
        </p:txBody>
      </p:sp>
    </p:spTree>
    <p:extLst>
      <p:ext uri="{BB962C8B-B14F-4D97-AF65-F5344CB8AC3E}">
        <p14:creationId xmlns:p14="http://schemas.microsoft.com/office/powerpoint/2010/main" val="2460922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buClr>
                <a:srgbClr val="0070C0"/>
              </a:buClr>
              <a:buFont typeface="Arial" pitchFamily="34" charset="0"/>
              <a:buChar cha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5"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643FB8A5-C4B1-4259-95BE-A0432FCC6916}"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2893402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73152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6"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4ECA86BE-25B8-4A6D-B4CF-DB72AB217A3C}"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773555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9DECBEAE-AEF3-42D3-B987-1E3BCA214EFA}"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4042307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9B36CE8A-8ABE-4A5E-877E-7DEAA0DF90E1}"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50764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8ED898-7C1E-4741-813F-5CA42DA2DFC6}" type="datetimeFigureOut">
              <a:rPr lang="en-US" smtClean="0"/>
              <a:pPr>
                <a:defRPr/>
              </a:pPr>
              <a:t>9/9/15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6DB95C-FEBE-410F-A24B-78F2395B2060}" type="slidenum">
              <a:rPr lang="en-US" smtClean="0"/>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E92B93E3-35AA-4660-9AB7-83632D6528AA}"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116156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524F4258-5AF4-4848-AF9D-210B251076E1}"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857488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55EAAC4C-8FAF-4739-B26B-F16BAA6DBD59}"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1495930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152400"/>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6"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D59264D3-6938-41E2-8093-013EAB61FD74}"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4090117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40B2957C-D8C6-451B-ACD9-634D9568D15E}"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3717644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86A99FAF-3CF6-405A-A1D9-ECA60A7FF417}"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3236329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94CEBBEE-15AF-45D8-9865-7AB4EADA4D3F}"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3288569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26B6D1C3-EAB2-493B-859F-159353B79265}"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1795354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DB453282-B99D-4469-8231-ABB7A45FCD16}"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2300881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8C125BD8-B648-43E0-B410-BC8A27F1A5F7}"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416620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lvl1pPr>
              <a:defRPr/>
            </a:lvl1pPr>
          </a:lstStyle>
          <a:p>
            <a:pPr>
              <a:defRPr/>
            </a:pPr>
            <a:fld id="{7F8ED898-7C1E-4741-813F-5CA42DA2DFC6}" type="datetimeFigureOut">
              <a:rPr lang="en-US" smtClean="0"/>
              <a:pPr>
                <a:defRPr/>
              </a:pPr>
              <a:t>9/9/15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EF6DB95C-FEBE-410F-A24B-78F2395B2060}"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796E5DB4-B141-472D-B799-A9E2847065CB}"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3233377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75CD9E17-F663-4A20-9846-50F2F28E0C5C}"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3468665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AECBAC35-6C48-4BD9-A380-F43536E0E434}"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300073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2DC99D7A-E8D7-4023-AA2C-BA811D8CB159}"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17487070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5" name="Picture 1" descr="Just Another Smart Kid"/>
          <p:cNvPicPr>
            <a:picLocks noChangeAspect="1" noChangeArrowheads="1"/>
          </p:cNvPicPr>
          <p:nvPr userDrawn="1"/>
        </p:nvPicPr>
        <p:blipFill>
          <a:blip r:embed="rId2" cstate="print">
            <a:clrChange>
              <a:clrFrom>
                <a:srgbClr val="FFFFFF"/>
              </a:clrFrom>
              <a:clrTo>
                <a:srgbClr val="FFFFFF">
                  <a:alpha val="0"/>
                </a:srgbClr>
              </a:clrTo>
            </a:clrChange>
          </a:blip>
          <a:srcRect l="19147" t="44928"/>
          <a:stretch>
            <a:fillRect/>
          </a:stretch>
        </p:blipFill>
        <p:spPr bwMode="auto">
          <a:xfrm>
            <a:off x="5638800" y="647700"/>
            <a:ext cx="3048000" cy="53022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B3727069-1429-4E0C-945F-31E75BD41C73}"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1819718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Tree>
    <p:extLst>
      <p:ext uri="{BB962C8B-B14F-4D97-AF65-F5344CB8AC3E}">
        <p14:creationId xmlns:p14="http://schemas.microsoft.com/office/powerpoint/2010/main" val="2905353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pic>
        <p:nvPicPr>
          <p:cNvPr id="4" name="Picture 11"/>
          <p:cNvPicPr>
            <a:picLocks noChangeAspect="1" noChangeArrowheads="1"/>
          </p:cNvPicPr>
          <p:nvPr userDrawn="1"/>
        </p:nvPicPr>
        <p:blipFill>
          <a:blip r:embed="rId3" cstate="print"/>
          <a:srcRect/>
          <a:stretch>
            <a:fillRect/>
          </a:stretch>
        </p:blipFill>
        <p:spPr bwMode="auto">
          <a:xfrm>
            <a:off x="0" y="5334000"/>
            <a:ext cx="9144000" cy="1524000"/>
          </a:xfrm>
          <a:prstGeom prst="rect">
            <a:avLst/>
          </a:prstGeom>
          <a:noFill/>
          <a:ln w="9525">
            <a:noFill/>
            <a:miter lim="800000"/>
            <a:headEnd/>
            <a:tailEnd/>
          </a:ln>
        </p:spPr>
      </p:pic>
      <p:pic>
        <p:nvPicPr>
          <p:cNvPr id="5" name="Picture 3" descr="clip0010"/>
          <p:cNvPicPr preferRelativeResize="0">
            <a:picLocks noChangeAspect="1" noChangeArrowheads="1"/>
          </p:cNvPicPr>
          <p:nvPr userDrawn="1"/>
        </p:nvPicPr>
        <p:blipFill>
          <a:blip r:embed="rId4" cstate="print"/>
          <a:srcRect/>
          <a:stretch>
            <a:fillRect/>
          </a:stretch>
        </p:blipFill>
        <p:spPr bwMode="auto">
          <a:xfrm>
            <a:off x="533400" y="1371600"/>
            <a:ext cx="1524000" cy="946150"/>
          </a:xfrm>
          <a:prstGeom prst="rect">
            <a:avLst/>
          </a:prstGeom>
          <a:noFill/>
          <a:ln w="9525">
            <a:noFill/>
            <a:miter lim="800000"/>
            <a:headEnd/>
            <a:tailEnd/>
          </a:ln>
        </p:spPr>
      </p:pic>
      <p:pic>
        <p:nvPicPr>
          <p:cNvPr id="6" name="Picture 9"/>
          <p:cNvPicPr>
            <a:picLocks noChangeAspect="1" noChangeArrowheads="1"/>
          </p:cNvPicPr>
          <p:nvPr userDrawn="1"/>
        </p:nvPicPr>
        <p:blipFill>
          <a:blip r:embed="rId5" cstate="print"/>
          <a:srcRect/>
          <a:stretch>
            <a:fillRect/>
          </a:stretch>
        </p:blipFill>
        <p:spPr bwMode="auto">
          <a:xfrm>
            <a:off x="566738" y="3886200"/>
            <a:ext cx="1414462" cy="1447800"/>
          </a:xfrm>
          <a:prstGeom prst="rect">
            <a:avLst/>
          </a:prstGeom>
          <a:noFill/>
          <a:ln w="9525">
            <a:noFill/>
            <a:miter lim="800000"/>
            <a:headEnd/>
            <a:tailEnd/>
          </a:ln>
        </p:spPr>
      </p:pic>
      <p:sp>
        <p:nvSpPr>
          <p:cNvPr id="7" name="TextBox 6"/>
          <p:cNvSpPr txBox="1">
            <a:spLocks noChangeArrowheads="1"/>
          </p:cNvSpPr>
          <p:nvPr userDrawn="1"/>
        </p:nvSpPr>
        <p:spPr bwMode="auto">
          <a:xfrm>
            <a:off x="6781800" y="6400800"/>
            <a:ext cx="2133600" cy="215900"/>
          </a:xfrm>
          <a:prstGeom prst="rect">
            <a:avLst/>
          </a:prstGeom>
          <a:noFill/>
          <a:ln w="9525">
            <a:noFill/>
            <a:miter lim="800000"/>
            <a:headEnd/>
            <a:tailEnd/>
          </a:ln>
        </p:spPr>
        <p:txBody>
          <a:bodyPr>
            <a:spAutoFit/>
          </a:bodyPr>
          <a:lstStyle/>
          <a:p>
            <a:pPr>
              <a:spcBef>
                <a:spcPct val="20000"/>
              </a:spcBef>
              <a:buClr>
                <a:srgbClr val="DE1A3F"/>
              </a:buClr>
              <a:buSzPct val="150000"/>
              <a:defRPr/>
            </a:pPr>
            <a:r>
              <a:rPr lang="en-US" sz="800" dirty="0">
                <a:solidFill>
                  <a:prstClr val="black"/>
                </a:solidFill>
                <a:latin typeface="Corbel"/>
                <a:cs typeface="+mn-cs"/>
              </a:rPr>
              <a:t>ISAC </a:t>
            </a:r>
            <a:r>
              <a:rPr lang="en-US" sz="800" dirty="0" smtClean="0">
                <a:solidFill>
                  <a:prstClr val="black"/>
                </a:solidFill>
                <a:latin typeface="Corbel"/>
                <a:cs typeface="+mn-cs"/>
              </a:rPr>
              <a:t>FAP_SWG_09052012</a:t>
            </a:r>
            <a:endParaRPr lang="en-US" sz="800" dirty="0">
              <a:solidFill>
                <a:prstClr val="black"/>
              </a:solidFill>
              <a:latin typeface="Corbel"/>
              <a:cs typeface="+mn-cs"/>
            </a:endParaRPr>
          </a:p>
        </p:txBody>
      </p:sp>
      <p:sp>
        <p:nvSpPr>
          <p:cNvPr id="12" name="Rectangle 6"/>
          <p:cNvSpPr>
            <a:spLocks noGrp="1" noChangeArrowheads="1"/>
          </p:cNvSpPr>
          <p:nvPr>
            <p:ph type="title"/>
          </p:nvPr>
        </p:nvSpPr>
        <p:spPr>
          <a:xfrm>
            <a:off x="457200" y="342900"/>
            <a:ext cx="8229600" cy="571500"/>
          </a:xfrm>
          <a:noFill/>
        </p:spPr>
        <p:txBody>
          <a:bodyPr/>
          <a:lstStyle/>
          <a:p>
            <a:endParaRPr lang="en-US" dirty="0" smtClean="0"/>
          </a:p>
        </p:txBody>
      </p:sp>
    </p:spTree>
    <p:extLst>
      <p:ext uri="{BB962C8B-B14F-4D97-AF65-F5344CB8AC3E}">
        <p14:creationId xmlns:p14="http://schemas.microsoft.com/office/powerpoint/2010/main" val="3138465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pic>
        <p:nvPicPr>
          <p:cNvPr id="6" name="Picture 2" descr="C:\Documents and Settings\swahab\My Documents\My Pictures\Microsoft Clip Organizer\j0410177.jpg"/>
          <p:cNvPicPr>
            <a:picLocks noChangeAspect="1" noChangeArrowheads="1"/>
          </p:cNvPicPr>
          <p:nvPr userDrawn="1"/>
        </p:nvPicPr>
        <p:blipFill>
          <a:blip r:embed="rId3" cstate="print">
            <a:clrChange>
              <a:clrFrom>
                <a:srgbClr val="FFFFFF"/>
              </a:clrFrom>
              <a:clrTo>
                <a:srgbClr val="FFFFFF">
                  <a:alpha val="0"/>
                </a:srgbClr>
              </a:clrTo>
            </a:clrChange>
            <a:duotone>
              <a:schemeClr val="bg2">
                <a:shade val="45000"/>
                <a:satMod val="135000"/>
              </a:schemeClr>
              <a:prstClr val="white"/>
            </a:duotone>
          </a:blip>
          <a:srcRect l="6976" b="34554"/>
          <a:stretch>
            <a:fillRect/>
          </a:stretch>
        </p:blipFill>
        <p:spPr bwMode="auto">
          <a:xfrm>
            <a:off x="0" y="2057400"/>
            <a:ext cx="9144000" cy="4876800"/>
          </a:xfrm>
          <a:prstGeom prst="rect">
            <a:avLst/>
          </a:prstGeom>
          <a:noFill/>
          <a:ln w="9525">
            <a:noFill/>
            <a:miter lim="800000"/>
            <a:headEnd/>
            <a:tailEnd/>
          </a:ln>
        </p:spPr>
      </p:pic>
      <p:pic>
        <p:nvPicPr>
          <p:cNvPr id="7" name="Picture 4" descr="ISAC.GIF"/>
          <p:cNvPicPr>
            <a:picLocks noChangeAspect="1"/>
          </p:cNvPicPr>
          <p:nvPr userDrawn="1"/>
        </p:nvPicPr>
        <p:blipFill>
          <a:blip r:embed="rId4" cstate="print">
            <a:clrChange>
              <a:clrFrom>
                <a:srgbClr val="FFFFFF"/>
              </a:clrFrom>
              <a:clrTo>
                <a:srgbClr val="FFFFFF">
                  <a:alpha val="0"/>
                </a:srgbClr>
              </a:clrTo>
            </a:clrChange>
            <a:grayscl/>
          </a:blip>
          <a:srcRect r="-1758" b="42000"/>
          <a:stretch>
            <a:fillRect/>
          </a:stretch>
        </p:blipFill>
        <p:spPr bwMode="auto">
          <a:xfrm>
            <a:off x="6477000" y="5334000"/>
            <a:ext cx="2287588" cy="733425"/>
          </a:xfrm>
          <a:prstGeom prst="rect">
            <a:avLst/>
          </a:prstGeom>
          <a:noFill/>
          <a:ln w="9525">
            <a:noFill/>
            <a:miter lim="800000"/>
            <a:headEnd/>
            <a:tailEnd/>
          </a:ln>
        </p:spPr>
      </p:pic>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smtClean="0"/>
              <a:t>Click to edit Master text styles</a:t>
            </a:r>
          </a:p>
          <a:p>
            <a:pPr lvl="1"/>
            <a:r>
              <a:rPr lang="en-US" dirty="0" smtClean="0"/>
              <a:t>Second level</a:t>
            </a:r>
          </a:p>
          <a:p>
            <a:pPr lvl="2"/>
            <a:r>
              <a:rPr lang="en-US" dirty="0" smtClean="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smtClean="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smtClean="0"/>
              <a:t>Click to edit Master title style</a:t>
            </a:r>
            <a:endParaRPr lang="es-MX" dirty="0" smtClean="0"/>
          </a:p>
        </p:txBody>
      </p:sp>
      <p:sp>
        <p:nvSpPr>
          <p:cNvPr id="11"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96EF6FD3-5FE6-4713-82CE-A24BAAEEC6D0}"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254329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lvl1pPr>
              <a:defRPr/>
            </a:lvl1pPr>
          </a:lstStyle>
          <a:p>
            <a:pPr>
              <a:defRPr/>
            </a:pPr>
            <a:fld id="{7F8ED898-7C1E-4741-813F-5CA42DA2DFC6}" type="datetimeFigureOut">
              <a:rPr lang="en-US" smtClean="0"/>
              <a:pPr>
                <a:defRPr/>
              </a:pPr>
              <a:t>9/9/15</a:t>
            </a:fld>
            <a:endParaRPr lang="en-US" dirty="0"/>
          </a:p>
        </p:txBody>
      </p:sp>
      <p:sp>
        <p:nvSpPr>
          <p:cNvPr id="27" name="Slide Number Placeholder 26"/>
          <p:cNvSpPr>
            <a:spLocks noGrp="1"/>
          </p:cNvSpPr>
          <p:nvPr>
            <p:ph type="sldNum" sz="quarter" idx="11"/>
          </p:nvPr>
        </p:nvSpPr>
        <p:spPr/>
        <p:txBody>
          <a:bodyPr rtlCol="0"/>
          <a:lstStyle>
            <a:lvl1pPr>
              <a:defRPr/>
            </a:lvl1pPr>
          </a:lstStyle>
          <a:p>
            <a:pPr>
              <a:defRPr/>
            </a:pPr>
            <a:fld id="{EF6DB95C-FEBE-410F-A24B-78F2395B2060}" type="slidenum">
              <a:rPr lang="en-US" smtClean="0"/>
              <a:pPr>
                <a:defRPr/>
              </a:pPr>
              <a:t>‹#›</a:t>
            </a:fld>
            <a:endParaRPr lang="en-US" dirty="0"/>
          </a:p>
        </p:txBody>
      </p:sp>
      <p:sp>
        <p:nvSpPr>
          <p:cNvPr id="28" name="Footer Placeholder 27"/>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lvl1pPr>
              <a:defRPr/>
            </a:lvl1pPr>
          </a:lstStyle>
          <a:p>
            <a:pPr>
              <a:defRPr/>
            </a:pPr>
            <a:fld id="{7F8ED898-7C1E-4741-813F-5CA42DA2DFC6}" type="datetimeFigureOut">
              <a:rPr lang="en-US" smtClean="0"/>
              <a:pPr>
                <a:defRPr/>
              </a:pPr>
              <a:t>9/9/15</a:t>
            </a:fld>
            <a:endParaRPr lang="en-US" dirty="0"/>
          </a:p>
        </p:txBody>
      </p:sp>
      <p:sp>
        <p:nvSpPr>
          <p:cNvPr id="4" name="Footer Placeholder 3"/>
          <p:cNvSpPr>
            <a:spLocks noGrp="1"/>
          </p:cNvSpPr>
          <p:nvPr>
            <p:ph type="ftr" sz="quarter" idx="11"/>
          </p:nvPr>
        </p:nvSpPr>
        <p:spPr>
          <a:xfrm>
            <a:off x="5257800" y="612648"/>
            <a:ext cx="1325880" cy="457200"/>
          </a:xfrm>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8174736" y="2272"/>
            <a:ext cx="762000" cy="365760"/>
          </a:xfrm>
        </p:spPr>
        <p:txBody>
          <a:bodyPr/>
          <a:lstStyle>
            <a:lvl1pPr>
              <a:defRPr/>
            </a:lvl1pPr>
          </a:lstStyle>
          <a:p>
            <a:pPr>
              <a:defRPr/>
            </a:pPr>
            <a:fld id="{EF6DB95C-FEBE-410F-A24B-78F2395B206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F8ED898-7C1E-4741-813F-5CA42DA2DFC6}" type="datetimeFigureOut">
              <a:rPr lang="en-US" smtClean="0"/>
              <a:pPr>
                <a:defRPr/>
              </a:pPr>
              <a:t>9/9/15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EF6DB95C-FEBE-410F-A24B-78F2395B206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lvl1pPr>
              <a:defRPr/>
            </a:lvl1pPr>
          </a:lstStyle>
          <a:p>
            <a:fld id="{C3F416CD-67A3-4CF0-A210-F6AF31AC147F}" type="datetimeFigureOut">
              <a:rPr lang="en-US" smtClean="0"/>
              <a:pPr/>
              <a:t>9/9/15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6652B35-718D-4E28-AFEB-B694A3B357E8}" type="slidenum">
              <a:rPr lang="en-US" smtClean="0"/>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209550" y="0"/>
            <a:ext cx="8934450" cy="6858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lvl1pPr>
              <a:defRPr/>
            </a:lvl1pPr>
          </a:lstStyle>
          <a:p>
            <a:fld id="{C3F416CD-67A3-4CF0-A210-F6AF31AC147F}" type="datetimeFigureOut">
              <a:rPr lang="en-US" smtClean="0"/>
              <a:pPr/>
              <a:t>9/9/15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6652B35-718D-4E28-AFEB-B694A3B357E8}" type="slidenum">
              <a:rPr lang="en-US" smtClean="0"/>
              <a:pPr/>
              <a:t>‹#›</a:t>
            </a:fld>
            <a:endParaRPr lang="en-US" dirty="0"/>
          </a:p>
        </p:txBody>
      </p:sp>
      <p:pic>
        <p:nvPicPr>
          <p:cNvPr id="8" name="Picture 3"/>
          <p:cNvPicPr>
            <a:picLocks noChangeAspect="1" noChangeArrowheads="1"/>
          </p:cNvPicPr>
          <p:nvPr userDrawn="1"/>
        </p:nvPicPr>
        <p:blipFill>
          <a:blip r:embed="rId2" cstate="print"/>
          <a:srcRect/>
          <a:stretch>
            <a:fillRect/>
          </a:stretch>
        </p:blipFill>
        <p:spPr bwMode="auto">
          <a:xfrm>
            <a:off x="196850" y="0"/>
            <a:ext cx="8947150" cy="685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21" Type="http://schemas.openxmlformats.org/officeDocument/2006/relationships/slideLayout" Target="../slideLayouts/slideLayout35.xml"/><Relationship Id="rId22" Type="http://schemas.openxmlformats.org/officeDocument/2006/relationships/slideLayout" Target="../slideLayouts/slideLayout36.xml"/><Relationship Id="rId23" Type="http://schemas.openxmlformats.org/officeDocument/2006/relationships/slideLayout" Target="../slideLayouts/slideLayout37.xml"/><Relationship Id="rId24" Type="http://schemas.openxmlformats.org/officeDocument/2006/relationships/slideLayout" Target="../slideLayouts/slideLayout38.xml"/><Relationship Id="rId25" Type="http://schemas.openxmlformats.org/officeDocument/2006/relationships/slideLayout" Target="../slideLayouts/slideLayout39.xml"/><Relationship Id="rId26" Type="http://schemas.openxmlformats.org/officeDocument/2006/relationships/slideLayout" Target="../slideLayouts/slideLayout40.xml"/><Relationship Id="rId27" Type="http://schemas.openxmlformats.org/officeDocument/2006/relationships/slideLayout" Target="../slideLayouts/slideLayout41.xml"/><Relationship Id="rId28" Type="http://schemas.openxmlformats.org/officeDocument/2006/relationships/slideLayout" Target="../slideLayouts/slideLayout42.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30" Type="http://schemas.openxmlformats.org/officeDocument/2006/relationships/slideLayout" Target="../slideLayouts/slideLayout44.xml"/><Relationship Id="rId31" Type="http://schemas.openxmlformats.org/officeDocument/2006/relationships/slideLayout" Target="../slideLayouts/slideLayout45.xml"/><Relationship Id="rId32" Type="http://schemas.openxmlformats.org/officeDocument/2006/relationships/slideLayout" Target="../slideLayouts/slideLayout46.xml"/><Relationship Id="rId9" Type="http://schemas.openxmlformats.org/officeDocument/2006/relationships/slideLayout" Target="../slideLayouts/slideLayout23.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33" Type="http://schemas.openxmlformats.org/officeDocument/2006/relationships/slideLayout" Target="../slideLayouts/slideLayout47.xml"/><Relationship Id="rId34" Type="http://schemas.openxmlformats.org/officeDocument/2006/relationships/theme" Target="../theme/theme2.xml"/><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slideLayout" Target="../slideLayouts/slideLayout31.xml"/><Relationship Id="rId18" Type="http://schemas.openxmlformats.org/officeDocument/2006/relationships/slideLayout" Target="../slideLayouts/slideLayout32.xml"/><Relationship Id="rId1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latin typeface="Corbel" pitchFamily="34" charset="0"/>
              </a:defRPr>
            </a:lvl1pPr>
          </a:lstStyle>
          <a:p>
            <a:pPr>
              <a:defRPr/>
            </a:pPr>
            <a:fld id="{7F8ED898-7C1E-4741-813F-5CA42DA2DFC6}" type="datetimeFigureOut">
              <a:rPr lang="en-US" smtClean="0"/>
              <a:pPr>
                <a:defRPr/>
              </a:pPr>
              <a:t>9/9/15</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latin typeface="Corbel" pitchFamily="34" charset="0"/>
              </a:defRPr>
            </a:lvl1pPr>
          </a:lstStyle>
          <a:p>
            <a:pPr>
              <a:defRPr/>
            </a:pPr>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latin typeface="Corbel" pitchFamily="34" charset="0"/>
              </a:defRPr>
            </a:lvl1pPr>
          </a:lstStyle>
          <a:p>
            <a:pPr>
              <a:defRPr/>
            </a:pPr>
            <a:fld id="{EF6DB95C-FEBE-410F-A24B-78F2395B206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15"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auto">
              <a:spcBef>
                <a:spcPts val="0"/>
              </a:spcBef>
              <a:spcAft>
                <a:spcPts val="0"/>
              </a:spcAft>
            </a:pPr>
            <a:fld id="{4923FDE9-5B99-4CAF-9534-031AA24E3CAA}" type="datetimeFigureOut">
              <a:rPr lang="en-US" smtClean="0">
                <a:solidFill>
                  <a:srgbClr val="9F2936"/>
                </a:solidFill>
                <a:latin typeface="Corbel"/>
                <a:cs typeface="+mn-cs"/>
              </a:rPr>
              <a:pPr fontAlgn="auto">
                <a:spcBef>
                  <a:spcPts val="0"/>
                </a:spcBef>
                <a:spcAft>
                  <a:spcPts val="0"/>
                </a:spcAft>
              </a:pPr>
              <a:t>9/9/15</a:t>
            </a:fld>
            <a:endParaRPr lang="en-US">
              <a:solidFill>
                <a:srgbClr val="9F2936"/>
              </a:solidFill>
              <a:latin typeface="Corbel"/>
              <a:cs typeface="+mn-cs"/>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auto">
              <a:spcBef>
                <a:spcPts val="0"/>
              </a:spcBef>
              <a:spcAft>
                <a:spcPts val="0"/>
              </a:spcAft>
            </a:pPr>
            <a:endParaRPr lang="en-US">
              <a:solidFill>
                <a:srgbClr val="9F2936"/>
              </a:solidFill>
              <a:latin typeface="Corbel"/>
              <a:cs typeface="+mn-cs"/>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auto">
              <a:spcBef>
                <a:spcPts val="0"/>
              </a:spcBef>
              <a:spcAft>
                <a:spcPts val="0"/>
              </a:spcAft>
            </a:pPr>
            <a:fld id="{7B0FF8DB-EB28-499E-A046-53442B8F8355}" type="slidenum">
              <a:rPr lang="en-US" smtClean="0">
                <a:latin typeface="Corbel"/>
                <a:cs typeface="+mn-cs"/>
              </a:rPr>
              <a:pPr fontAlgn="auto">
                <a:spcBef>
                  <a:spcPts val="0"/>
                </a:spcBef>
                <a:spcAft>
                  <a:spcPts val="0"/>
                </a:spcAft>
              </a:pPr>
              <a:t>‹#›</a:t>
            </a:fld>
            <a:endParaRPr lang="en-US">
              <a:latin typeface="Corbel"/>
              <a:cs typeface="+mn-cs"/>
            </a:endParaRPr>
          </a:p>
        </p:txBody>
      </p:sp>
    </p:spTree>
    <p:extLst>
      <p:ext uri="{BB962C8B-B14F-4D97-AF65-F5344CB8AC3E}">
        <p14:creationId xmlns:p14="http://schemas.microsoft.com/office/powerpoint/2010/main" val="32161143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isacportal.isac.org/en/collegematch" TargetMode="External"/><Relationship Id="rId4" Type="http://schemas.openxmlformats.org/officeDocument/2006/relationships/hyperlink" Target="https://bigfuture.collegeboard.org/find-college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hyperlink" Target="mailto:Kathryn.reynolds@isac.illinois.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larshiphelp.org/scholarship_essay.htm" TargetMode="External"/><Relationship Id="rId3" Type="http://schemas.openxmlformats.org/officeDocument/2006/relationships/hyperlink" Target="http://www.justcolleges.com/essays/essay_art.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ctrTitle"/>
          </p:nvPr>
        </p:nvSpPr>
        <p:spPr>
          <a:xfrm>
            <a:off x="457200" y="2133600"/>
            <a:ext cx="8458200" cy="1470025"/>
          </a:xfrm>
        </p:spPr>
        <p:txBody>
          <a:bodyPr/>
          <a:lstStyle/>
          <a:p>
            <a:pPr algn="ctr" eaLnBrk="1" hangingPunct="1"/>
            <a:r>
              <a:rPr lang="en-US" b="1" dirty="0" smtClean="0"/>
              <a:t>College Application Process</a:t>
            </a:r>
            <a:br>
              <a:rPr lang="en-US" b="1" dirty="0" smtClean="0"/>
            </a:br>
            <a:endParaRPr lang="en-US" b="1" dirty="0" smtClean="0"/>
          </a:p>
        </p:txBody>
      </p:sp>
      <p:sp>
        <p:nvSpPr>
          <p:cNvPr id="2" name="Subtitle 1"/>
          <p:cNvSpPr>
            <a:spLocks noGrp="1"/>
          </p:cNvSpPr>
          <p:nvPr>
            <p:ph type="subTitle" idx="1"/>
          </p:nvPr>
        </p:nvSpPr>
        <p:spPr/>
        <p:txBody>
          <a:bodyPr/>
          <a:lstStyle/>
          <a:p>
            <a:r>
              <a:rPr lang="en-US" b="1" dirty="0"/>
              <a:t>The Admissions Process and College Applications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609600"/>
            <a:ext cx="8229600" cy="1066800"/>
          </a:xfrm>
        </p:spPr>
        <p:txBody>
          <a:bodyPr>
            <a:normAutofit/>
          </a:bodyPr>
          <a:lstStyle/>
          <a:p>
            <a:pPr algn="ctr"/>
            <a:r>
              <a:rPr lang="en-US" b="1" dirty="0" smtClean="0"/>
              <a:t>Determining </a:t>
            </a:r>
            <a:r>
              <a:rPr lang="en-US" b="1" dirty="0" smtClean="0"/>
              <a:t>s</a:t>
            </a:r>
            <a:r>
              <a:rPr lang="en-US" b="1" dirty="0" smtClean="0"/>
              <a:t>chools for yourself</a:t>
            </a:r>
            <a:endParaRPr lang="en-US" b="1" dirty="0"/>
          </a:p>
        </p:txBody>
      </p:sp>
      <p:sp>
        <p:nvSpPr>
          <p:cNvPr id="27650" name="Content Placeholder 2"/>
          <p:cNvSpPr>
            <a:spLocks noGrp="1"/>
          </p:cNvSpPr>
          <p:nvPr>
            <p:ph idx="1"/>
          </p:nvPr>
        </p:nvSpPr>
        <p:spPr>
          <a:xfrm>
            <a:off x="457200" y="1731264"/>
            <a:ext cx="8229600" cy="5126736"/>
          </a:xfrm>
        </p:spPr>
        <p:txBody>
          <a:bodyPr>
            <a:normAutofit/>
          </a:bodyPr>
          <a:lstStyle/>
          <a:p>
            <a:r>
              <a:rPr lang="en-US" sz="3200" dirty="0" smtClean="0"/>
              <a:t>Know your GPA, class rank, and test </a:t>
            </a:r>
            <a:r>
              <a:rPr lang="en-US" sz="3200" dirty="0" smtClean="0"/>
              <a:t>scores</a:t>
            </a:r>
          </a:p>
          <a:p>
            <a:endParaRPr lang="en-US" sz="3200" dirty="0" smtClean="0"/>
          </a:p>
          <a:p>
            <a:pPr lvl="1"/>
            <a:r>
              <a:rPr lang="en-US" sz="3000" dirty="0" smtClean="0">
                <a:solidFill>
                  <a:schemeClr val="tx1"/>
                </a:solidFill>
              </a:rPr>
              <a:t>ISAC’s </a:t>
            </a:r>
            <a:r>
              <a:rPr lang="en-US" sz="3000" dirty="0" smtClean="0">
                <a:solidFill>
                  <a:schemeClr val="tx1"/>
                </a:solidFill>
              </a:rPr>
              <a:t>College Match tool – </a:t>
            </a:r>
            <a:r>
              <a:rPr lang="en-US" sz="3000" dirty="0">
                <a:solidFill>
                  <a:schemeClr val="tx1"/>
                </a:solidFill>
                <a:hlinkClick r:id="rId3"/>
              </a:rPr>
              <a:t>https://isacportal.isac.org/en/collegematch</a:t>
            </a:r>
            <a:endParaRPr lang="en-US" sz="3000" dirty="0">
              <a:solidFill>
                <a:schemeClr val="tx1"/>
              </a:solidFill>
            </a:endParaRPr>
          </a:p>
          <a:p>
            <a:pPr lvl="1"/>
            <a:r>
              <a:rPr lang="en-US" sz="3000" dirty="0" smtClean="0">
                <a:solidFill>
                  <a:schemeClr val="tx1"/>
                </a:solidFill>
              </a:rPr>
              <a:t>College</a:t>
            </a:r>
            <a:r>
              <a:rPr lang="en-US" sz="3000" dirty="0">
                <a:solidFill>
                  <a:schemeClr val="tx1"/>
                </a:solidFill>
              </a:rPr>
              <a:t>/university admissions Web sites</a:t>
            </a:r>
          </a:p>
          <a:p>
            <a:pPr lvl="1"/>
            <a:r>
              <a:rPr lang="en-US" sz="3000" dirty="0" smtClean="0">
                <a:solidFill>
                  <a:schemeClr val="tx1"/>
                </a:solidFill>
              </a:rPr>
              <a:t>College </a:t>
            </a:r>
            <a:r>
              <a:rPr lang="en-US" sz="3000" dirty="0">
                <a:solidFill>
                  <a:schemeClr val="tx1"/>
                </a:solidFill>
              </a:rPr>
              <a:t>Board - </a:t>
            </a:r>
            <a:r>
              <a:rPr lang="en-US" sz="3000" dirty="0">
                <a:solidFill>
                  <a:schemeClr val="tx1"/>
                </a:solidFill>
                <a:hlinkClick r:id="rId4"/>
              </a:rPr>
              <a:t>https://bigfuture.collegeboard.org/find-</a:t>
            </a:r>
            <a:r>
              <a:rPr lang="en-US" sz="3000" dirty="0" smtClean="0">
                <a:solidFill>
                  <a:schemeClr val="tx1"/>
                </a:solidFill>
                <a:hlinkClick r:id="rId4"/>
              </a:rPr>
              <a:t>colleges</a:t>
            </a:r>
            <a:endParaRPr lang="en-US" sz="3000" dirty="0" smtClean="0">
              <a:solidFill>
                <a:schemeClr val="tx1"/>
              </a:solidFill>
            </a:endParaRPr>
          </a:p>
          <a:p>
            <a:pPr lvl="1"/>
            <a:endParaRPr lang="en-US" sz="3000" dirty="0" smtClean="0">
              <a:solidFill>
                <a:schemeClr val="tx1"/>
              </a:solidFill>
            </a:endParaRPr>
          </a:p>
        </p:txBody>
      </p:sp>
    </p:spTree>
    <p:extLst>
      <p:ext uri="{BB962C8B-B14F-4D97-AF65-F5344CB8AC3E}">
        <p14:creationId xmlns:p14="http://schemas.microsoft.com/office/powerpoint/2010/main" val="37291101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457200" y="838200"/>
            <a:ext cx="8229600" cy="1066800"/>
          </a:xfrm>
        </p:spPr>
        <p:txBody>
          <a:bodyPr>
            <a:normAutofit/>
          </a:bodyPr>
          <a:lstStyle/>
          <a:p>
            <a:pPr algn="ctr" eaLnBrk="1" hangingPunct="1"/>
            <a:r>
              <a:rPr lang="en-US" b="1" dirty="0" smtClean="0"/>
              <a:t>The College Application…….</a:t>
            </a:r>
          </a:p>
        </p:txBody>
      </p:sp>
      <p:sp>
        <p:nvSpPr>
          <p:cNvPr id="2" name="Content Placeholder 1"/>
          <p:cNvSpPr>
            <a:spLocks noGrp="1"/>
          </p:cNvSpPr>
          <p:nvPr>
            <p:ph idx="1"/>
          </p:nvPr>
        </p:nvSpPr>
        <p:spPr/>
        <p:txBody>
          <a:bodyPr/>
          <a:lstStyle/>
          <a:p>
            <a:pPr marL="109728" indent="0">
              <a:buNone/>
            </a:pPr>
            <a:r>
              <a:rPr lang="en-US" dirty="0" smtClean="0"/>
              <a:t>So, what exactly is a “college application</a:t>
            </a:r>
            <a:r>
              <a:rPr lang="en-US" dirty="0" smtClean="0"/>
              <a:t>”</a:t>
            </a:r>
          </a:p>
          <a:p>
            <a:pPr marL="109728" indent="0">
              <a:buNone/>
            </a:pPr>
            <a:endParaRPr lang="en-US" dirty="0" smtClean="0"/>
          </a:p>
          <a:p>
            <a:r>
              <a:rPr lang="en-US" dirty="0" smtClean="0"/>
              <a:t>Part of the competitive college admissions process</a:t>
            </a:r>
          </a:p>
          <a:p>
            <a:endParaRPr lang="en-US" dirty="0" smtClean="0"/>
          </a:p>
          <a:p>
            <a:r>
              <a:rPr lang="en-US" dirty="0" smtClean="0"/>
              <a:t>Used </a:t>
            </a:r>
            <a:r>
              <a:rPr lang="en-US" dirty="0" smtClean="0"/>
              <a:t>to determine if you are the right student for that school</a:t>
            </a:r>
          </a:p>
          <a:p>
            <a:endParaRPr lang="en-US" dirty="0" smtClean="0"/>
          </a:p>
          <a:p>
            <a:r>
              <a:rPr lang="en-US" dirty="0" smtClean="0"/>
              <a:t>Process varies </a:t>
            </a:r>
            <a:r>
              <a:rPr lang="en-US" dirty="0" smtClean="0"/>
              <a:t>from school to school</a:t>
            </a:r>
          </a:p>
          <a:p>
            <a:pPr marL="109728" indent="0">
              <a:buNone/>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9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9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9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9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9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9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Where to Find College Applications</a:t>
            </a:r>
            <a:endParaRPr lang="en-US" b="1" dirty="0"/>
          </a:p>
        </p:txBody>
      </p:sp>
      <p:sp>
        <p:nvSpPr>
          <p:cNvPr id="3" name="Content Placeholder 2"/>
          <p:cNvSpPr>
            <a:spLocks noGrp="1"/>
          </p:cNvSpPr>
          <p:nvPr>
            <p:ph idx="1"/>
          </p:nvPr>
        </p:nvSpPr>
        <p:spPr/>
        <p:txBody>
          <a:bodyPr>
            <a:normAutofit/>
          </a:bodyPr>
          <a:lstStyle/>
          <a:p>
            <a:r>
              <a:rPr lang="en-US" sz="3200" dirty="0" smtClean="0"/>
              <a:t>College web sites – primarily “admissions” </a:t>
            </a:r>
            <a:endParaRPr lang="en-US" sz="3200" dirty="0"/>
          </a:p>
          <a:p>
            <a:endParaRPr lang="en-US" sz="3200" dirty="0" smtClean="0"/>
          </a:p>
          <a:p>
            <a:r>
              <a:rPr lang="en-US" sz="3200" dirty="0" smtClean="0"/>
              <a:t>Types of applications</a:t>
            </a:r>
          </a:p>
          <a:p>
            <a:pPr lvl="1"/>
            <a:r>
              <a:rPr lang="en-US" sz="3000" dirty="0" smtClean="0">
                <a:solidFill>
                  <a:schemeClr val="tx1"/>
                </a:solidFill>
              </a:rPr>
              <a:t>Online vs. paper applications</a:t>
            </a:r>
          </a:p>
          <a:p>
            <a:pPr lvl="1"/>
            <a:r>
              <a:rPr lang="en-US" sz="3000" dirty="0" smtClean="0">
                <a:solidFill>
                  <a:schemeClr val="tx1"/>
                </a:solidFill>
              </a:rPr>
              <a:t>Common </a:t>
            </a:r>
            <a:r>
              <a:rPr lang="en-US" sz="3000" dirty="0" smtClean="0">
                <a:solidFill>
                  <a:schemeClr val="tx1"/>
                </a:solidFill>
              </a:rPr>
              <a:t>Application</a:t>
            </a:r>
          </a:p>
          <a:p>
            <a:pPr lvl="1"/>
            <a:endParaRPr lang="en-US" sz="3000" dirty="0" smtClean="0">
              <a:solidFill>
                <a:schemeClr val="tx1"/>
              </a:solidFill>
            </a:endParaRPr>
          </a:p>
          <a:p>
            <a:r>
              <a:rPr lang="en-US" sz="3200" dirty="0" smtClean="0"/>
              <a:t>Graduate vs. undergraduate applications</a:t>
            </a:r>
            <a:endParaRPr lang="en-US" sz="3200" dirty="0">
              <a:solidFill>
                <a:schemeClr val="tx1"/>
              </a:solidFill>
            </a:endParaRPr>
          </a:p>
        </p:txBody>
      </p:sp>
    </p:spTree>
    <p:extLst>
      <p:ext uri="{BB962C8B-B14F-4D97-AF65-F5344CB8AC3E}">
        <p14:creationId xmlns:p14="http://schemas.microsoft.com/office/powerpoint/2010/main" val="3815165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pPr algn="ctr"/>
            <a:r>
              <a:rPr lang="en-US" b="1" dirty="0" smtClean="0"/>
              <a:t>Common Application	</a:t>
            </a:r>
            <a:endParaRPr lang="en-US" b="1" dirty="0"/>
          </a:p>
        </p:txBody>
      </p:sp>
      <p:sp>
        <p:nvSpPr>
          <p:cNvPr id="3" name="Content Placeholder 2"/>
          <p:cNvSpPr>
            <a:spLocks noGrp="1"/>
          </p:cNvSpPr>
          <p:nvPr>
            <p:ph idx="1"/>
          </p:nvPr>
        </p:nvSpPr>
        <p:spPr/>
        <p:txBody>
          <a:bodyPr>
            <a:normAutofit/>
          </a:bodyPr>
          <a:lstStyle/>
          <a:p>
            <a:r>
              <a:rPr lang="en-US" sz="3200" dirty="0" smtClean="0"/>
              <a:t>Partnership </a:t>
            </a:r>
            <a:r>
              <a:rPr lang="en-US" sz="3200" dirty="0" smtClean="0"/>
              <a:t>with  many colleges</a:t>
            </a:r>
          </a:p>
          <a:p>
            <a:pPr lvl="1"/>
            <a:r>
              <a:rPr lang="en-US" sz="2800" dirty="0" smtClean="0">
                <a:solidFill>
                  <a:schemeClr val="tx1"/>
                </a:solidFill>
              </a:rPr>
              <a:t>15 Schools in </a:t>
            </a:r>
            <a:r>
              <a:rPr lang="en-US" sz="2800" dirty="0" smtClean="0">
                <a:solidFill>
                  <a:schemeClr val="tx1"/>
                </a:solidFill>
              </a:rPr>
              <a:t>Illinois</a:t>
            </a:r>
          </a:p>
          <a:p>
            <a:pPr lvl="1"/>
            <a:endParaRPr lang="en-US" sz="2800" dirty="0" smtClean="0">
              <a:solidFill>
                <a:schemeClr val="tx1"/>
              </a:solidFill>
            </a:endParaRPr>
          </a:p>
          <a:p>
            <a:r>
              <a:rPr lang="en-US" sz="3200" dirty="0" smtClean="0"/>
              <a:t>Fill out one application for multiple schools!</a:t>
            </a:r>
          </a:p>
          <a:p>
            <a:pPr lvl="1"/>
            <a:r>
              <a:rPr lang="en-US" sz="2800" dirty="0" smtClean="0">
                <a:solidFill>
                  <a:schemeClr val="tx1"/>
                </a:solidFill>
              </a:rPr>
              <a:t>Can send it to up to 20 different schools</a:t>
            </a:r>
          </a:p>
          <a:p>
            <a:pPr lvl="1"/>
            <a:r>
              <a:rPr lang="en-US" sz="2800" dirty="0">
                <a:solidFill>
                  <a:schemeClr val="tx1"/>
                </a:solidFill>
              </a:rPr>
              <a:t>Schools </a:t>
            </a:r>
            <a:r>
              <a:rPr lang="en-US" sz="2800" dirty="0" smtClean="0">
                <a:solidFill>
                  <a:schemeClr val="tx1"/>
                </a:solidFill>
              </a:rPr>
              <a:t>can’t see where else you applied</a:t>
            </a:r>
            <a:endParaRPr lang="en-US" sz="2800" dirty="0">
              <a:solidFill>
                <a:schemeClr val="tx1"/>
              </a:solidFill>
            </a:endParaRPr>
          </a:p>
        </p:txBody>
      </p:sp>
    </p:spTree>
    <p:extLst>
      <p:ext uri="{BB962C8B-B14F-4D97-AF65-F5344CB8AC3E}">
        <p14:creationId xmlns:p14="http://schemas.microsoft.com/office/powerpoint/2010/main" val="7620289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457200" y="838200"/>
            <a:ext cx="8229600" cy="1066800"/>
          </a:xfrm>
        </p:spPr>
        <p:txBody>
          <a:bodyPr>
            <a:normAutofit fontScale="90000"/>
          </a:bodyPr>
          <a:lstStyle/>
          <a:p>
            <a:pPr algn="ctr" eaLnBrk="1" hangingPunct="1"/>
            <a:r>
              <a:rPr lang="en-US" b="1" dirty="0" smtClean="0"/>
              <a:t>What Makes up a College Application?</a:t>
            </a:r>
          </a:p>
        </p:txBody>
      </p:sp>
      <p:sp>
        <p:nvSpPr>
          <p:cNvPr id="3" name="Subtitle 2"/>
          <p:cNvSpPr>
            <a:spLocks noGrp="1"/>
          </p:cNvSpPr>
          <p:nvPr>
            <p:ph idx="1"/>
          </p:nvPr>
        </p:nvSpPr>
        <p:spPr/>
        <p:txBody>
          <a:bodyPr rtlCol="0">
            <a:normAutofit/>
          </a:bodyPr>
          <a:lstStyle/>
          <a:p>
            <a:pPr>
              <a:defRPr/>
            </a:pPr>
            <a:r>
              <a:rPr lang="en-US" dirty="0" smtClean="0">
                <a:solidFill>
                  <a:schemeClr val="tx1"/>
                </a:solidFill>
              </a:rPr>
              <a:t>Application form</a:t>
            </a:r>
          </a:p>
          <a:p>
            <a:pPr>
              <a:defRPr/>
            </a:pPr>
            <a:endParaRPr lang="en-US" dirty="0" smtClean="0">
              <a:solidFill>
                <a:schemeClr val="tx1"/>
              </a:solidFill>
            </a:endParaRPr>
          </a:p>
          <a:p>
            <a:pPr>
              <a:buFont typeface="Arial" pitchFamily="34" charset="0"/>
              <a:buChar char="•"/>
              <a:defRPr/>
            </a:pPr>
            <a:r>
              <a:rPr lang="en-US" dirty="0" smtClean="0"/>
              <a:t>Academic </a:t>
            </a:r>
            <a:r>
              <a:rPr lang="en-US" dirty="0" smtClean="0"/>
              <a:t>records</a:t>
            </a:r>
          </a:p>
          <a:p>
            <a:pPr>
              <a:buFont typeface="Arial" pitchFamily="34" charset="0"/>
              <a:buChar char="•"/>
              <a:defRPr/>
            </a:pPr>
            <a:endParaRPr lang="en-US" dirty="0" smtClean="0"/>
          </a:p>
          <a:p>
            <a:pPr>
              <a:buFont typeface="Arial" pitchFamily="34" charset="0"/>
              <a:buChar char="•"/>
              <a:defRPr/>
            </a:pPr>
            <a:r>
              <a:rPr lang="en-US" dirty="0" smtClean="0"/>
              <a:t>Possible items</a:t>
            </a:r>
          </a:p>
          <a:p>
            <a:pPr lvl="1">
              <a:buFont typeface="Arial" pitchFamily="34" charset="0"/>
              <a:buChar char="•"/>
              <a:defRPr/>
            </a:pPr>
            <a:r>
              <a:rPr lang="en-US" dirty="0" smtClean="0">
                <a:solidFill>
                  <a:schemeClr val="tx1"/>
                </a:solidFill>
              </a:rPr>
              <a:t>Extracurricular activities</a:t>
            </a:r>
          </a:p>
          <a:p>
            <a:pPr lvl="1">
              <a:buFont typeface="Arial" pitchFamily="34" charset="0"/>
              <a:buChar char="•"/>
              <a:defRPr/>
            </a:pPr>
            <a:r>
              <a:rPr lang="en-US" dirty="0" smtClean="0">
                <a:solidFill>
                  <a:schemeClr val="tx1"/>
                </a:solidFill>
              </a:rPr>
              <a:t>Personal </a:t>
            </a:r>
            <a:r>
              <a:rPr lang="en-US" dirty="0" smtClean="0">
                <a:solidFill>
                  <a:schemeClr val="tx1"/>
                </a:solidFill>
              </a:rPr>
              <a:t>essay</a:t>
            </a:r>
            <a:endParaRPr lang="en-US" dirty="0" smtClean="0">
              <a:solidFill>
                <a:schemeClr val="tx1"/>
              </a:solidFill>
            </a:endParaRPr>
          </a:p>
          <a:p>
            <a:pPr lvl="1">
              <a:buFont typeface="Arial" pitchFamily="34" charset="0"/>
              <a:buChar char="•"/>
              <a:defRPr/>
            </a:pPr>
            <a:r>
              <a:rPr lang="en-US" dirty="0" smtClean="0">
                <a:solidFill>
                  <a:schemeClr val="tx1"/>
                </a:solidFill>
              </a:rPr>
              <a:t>Letters of </a:t>
            </a:r>
            <a:r>
              <a:rPr lang="en-US" dirty="0" smtClean="0">
                <a:solidFill>
                  <a:schemeClr val="tx1"/>
                </a:solidFill>
              </a:rPr>
              <a:t>recommendation</a:t>
            </a:r>
            <a:endParaRPr lang="en-US" dirty="0" smtClean="0">
              <a:solidFill>
                <a:schemeClr val="tx1"/>
              </a:solidFill>
            </a:endParaRPr>
          </a:p>
          <a:p>
            <a:pPr lvl="1">
              <a:buFont typeface="Arial" pitchFamily="34" charset="0"/>
              <a:buChar char="•"/>
              <a:defRPr/>
            </a:pPr>
            <a:r>
              <a:rPr lang="en-US" dirty="0" smtClean="0">
                <a:solidFill>
                  <a:schemeClr val="tx1"/>
                </a:solidFill>
              </a:rPr>
              <a:t>Interview</a:t>
            </a:r>
            <a:endParaRPr lang="en-US" dirty="0" smtClean="0">
              <a:solidFill>
                <a:schemeClr val="tx1"/>
              </a:solidFill>
            </a:endParaRPr>
          </a:p>
          <a:p>
            <a:pPr eaLnBrk="1" fontAlgn="auto" hangingPunct="1">
              <a:spcAft>
                <a:spcPts val="0"/>
              </a:spcAft>
              <a:buFont typeface="Courier New" pitchFamily="49" charset="0"/>
              <a:buNone/>
              <a:defRPr/>
            </a:pPr>
            <a:endParaRPr lang="en-US" dirty="0" smtClean="0"/>
          </a:p>
        </p:txBody>
      </p:sp>
    </p:spTree>
    <p:extLst>
      <p:ext uri="{BB962C8B-B14F-4D97-AF65-F5344CB8AC3E}">
        <p14:creationId xmlns:p14="http://schemas.microsoft.com/office/powerpoint/2010/main" val="17089038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152400"/>
            <a:ext cx="6553200" cy="1143000"/>
          </a:xfrm>
        </p:spPr>
        <p:txBody>
          <a:bodyPr/>
          <a:lstStyle/>
          <a:p>
            <a:pPr eaLnBrk="1" hangingPunct="1"/>
            <a:r>
              <a:rPr lang="en-US" b="1" dirty="0" smtClean="0">
                <a:solidFill>
                  <a:srgbClr val="000000"/>
                </a:solidFill>
              </a:rPr>
              <a:t>Academic Records</a:t>
            </a:r>
          </a:p>
        </p:txBody>
      </p:sp>
      <p:sp>
        <p:nvSpPr>
          <p:cNvPr id="5" name="Content Placeholder 4"/>
          <p:cNvSpPr>
            <a:spLocks noGrp="1"/>
          </p:cNvSpPr>
          <p:nvPr>
            <p:ph idx="1"/>
          </p:nvPr>
        </p:nvSpPr>
        <p:spPr>
          <a:xfrm>
            <a:off x="457200" y="1371600"/>
            <a:ext cx="8077200" cy="4906963"/>
          </a:xfrm>
        </p:spPr>
        <p:txBody>
          <a:bodyPr rtlCol="0">
            <a:normAutofit/>
          </a:bodyPr>
          <a:lstStyle/>
          <a:p>
            <a:pPr eaLnBrk="1" fontAlgn="auto" hangingPunct="1">
              <a:spcAft>
                <a:spcPts val="0"/>
              </a:spcAft>
              <a:defRPr/>
            </a:pPr>
            <a:r>
              <a:rPr lang="en-US" dirty="0" smtClean="0"/>
              <a:t>Transcripts</a:t>
            </a:r>
          </a:p>
          <a:p>
            <a:pPr lvl="1" eaLnBrk="1" fontAlgn="auto" hangingPunct="1">
              <a:spcAft>
                <a:spcPts val="0"/>
              </a:spcAft>
              <a:buFont typeface="Arial" pitchFamily="34" charset="0"/>
              <a:buChar char="•"/>
              <a:defRPr/>
            </a:pPr>
            <a:r>
              <a:rPr lang="en-US" dirty="0" smtClean="0">
                <a:solidFill>
                  <a:schemeClr val="tx1"/>
                </a:solidFill>
              </a:rPr>
              <a:t>End of fall semester of senior year</a:t>
            </a:r>
          </a:p>
          <a:p>
            <a:pPr lvl="1" eaLnBrk="1" fontAlgn="auto" hangingPunct="1">
              <a:spcAft>
                <a:spcPts val="0"/>
              </a:spcAft>
              <a:buFont typeface="Arial" pitchFamily="34" charset="0"/>
              <a:buChar char="•"/>
              <a:defRPr/>
            </a:pPr>
            <a:r>
              <a:rPr lang="en-US" dirty="0" smtClean="0">
                <a:solidFill>
                  <a:schemeClr val="tx1"/>
                </a:solidFill>
              </a:rPr>
              <a:t>Final transcript at end of last semester</a:t>
            </a:r>
          </a:p>
          <a:p>
            <a:pPr lvl="1" eaLnBrk="1" fontAlgn="auto" hangingPunct="1">
              <a:spcAft>
                <a:spcPts val="0"/>
              </a:spcAft>
              <a:defRPr/>
            </a:pPr>
            <a:endParaRPr lang="en-US" dirty="0" smtClean="0">
              <a:solidFill>
                <a:schemeClr val="tx1"/>
              </a:solidFill>
            </a:endParaRPr>
          </a:p>
          <a:p>
            <a:pPr eaLnBrk="1" fontAlgn="auto" hangingPunct="1">
              <a:spcAft>
                <a:spcPts val="0"/>
              </a:spcAft>
              <a:defRPr/>
            </a:pPr>
            <a:r>
              <a:rPr lang="en-US" dirty="0" smtClean="0"/>
              <a:t>ACT/SAT scores</a:t>
            </a:r>
          </a:p>
          <a:p>
            <a:pPr eaLnBrk="1" fontAlgn="auto" hangingPunct="1">
              <a:spcAft>
                <a:spcPts val="0"/>
              </a:spcAft>
              <a:defRPr/>
            </a:pPr>
            <a:endParaRPr lang="en-US" dirty="0" smtClean="0"/>
          </a:p>
          <a:p>
            <a:pPr eaLnBrk="1" fontAlgn="auto" hangingPunct="1">
              <a:spcAft>
                <a:spcPts val="0"/>
              </a:spcAft>
              <a:defRPr/>
            </a:pPr>
            <a:r>
              <a:rPr lang="en-US" dirty="0" smtClean="0"/>
              <a:t>Awards and Honors</a:t>
            </a:r>
          </a:p>
          <a:p>
            <a:pPr lvl="1" eaLnBrk="1" fontAlgn="auto" hangingPunct="1">
              <a:spcAft>
                <a:spcPts val="0"/>
              </a:spcAft>
              <a:buFont typeface="Arial" pitchFamily="34" charset="0"/>
              <a:buChar char="•"/>
              <a:defRPr/>
            </a:pPr>
            <a:r>
              <a:rPr lang="en-US" dirty="0" smtClean="0">
                <a:solidFill>
                  <a:schemeClr val="tx1"/>
                </a:solidFill>
              </a:rPr>
              <a:t>List all academic awards/honors received since freshman year</a:t>
            </a:r>
          </a:p>
          <a:p>
            <a:pPr lvl="1" eaLnBrk="1" fontAlgn="auto" hangingPunct="1">
              <a:spcAft>
                <a:spcPts val="0"/>
              </a:spcAft>
              <a:buFont typeface="Arial" pitchFamily="34" charset="0"/>
              <a:buChar char="•"/>
              <a:defRPr/>
            </a:pPr>
            <a:r>
              <a:rPr lang="en-US" dirty="0" smtClean="0">
                <a:solidFill>
                  <a:schemeClr val="tx1"/>
                </a:solidFill>
              </a:rPr>
              <a:t>List by title, description of award, and year</a:t>
            </a:r>
          </a:p>
          <a:p>
            <a:pPr eaLnBrk="1" fontAlgn="auto" hangingPunct="1">
              <a:spcAft>
                <a:spcPts val="0"/>
              </a:spcAft>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838200"/>
            <a:ext cx="8229600" cy="1069848"/>
          </a:xfrm>
        </p:spPr>
        <p:txBody>
          <a:bodyPr>
            <a:normAutofit/>
          </a:bodyPr>
          <a:lstStyle/>
          <a:p>
            <a:pPr algn="ctr" eaLnBrk="1" hangingPunct="1"/>
            <a:r>
              <a:rPr lang="en-US" b="1" dirty="0" smtClean="0"/>
              <a:t>Purpose of the Standardized Tests</a:t>
            </a:r>
          </a:p>
        </p:txBody>
      </p:sp>
      <p:sp>
        <p:nvSpPr>
          <p:cNvPr id="16388" name="Content Placeholder 2"/>
          <p:cNvSpPr>
            <a:spLocks noGrp="1"/>
          </p:cNvSpPr>
          <p:nvPr>
            <p:ph type="subTitle" idx="4294967295"/>
          </p:nvPr>
        </p:nvSpPr>
        <p:spPr>
          <a:xfrm>
            <a:off x="990600" y="1984375"/>
            <a:ext cx="7086600" cy="4724400"/>
          </a:xfrm>
        </p:spPr>
        <p:txBody>
          <a:bodyPr/>
          <a:lstStyle/>
          <a:p>
            <a:pPr eaLnBrk="1" hangingPunct="1"/>
            <a:r>
              <a:rPr lang="en-US" dirty="0" smtClean="0"/>
              <a:t> Used along with your GPA to measure your college readiness</a:t>
            </a:r>
          </a:p>
          <a:p>
            <a:pPr eaLnBrk="1" hangingPunct="1"/>
            <a:endParaRPr lang="en-US" dirty="0" smtClean="0"/>
          </a:p>
          <a:p>
            <a:pPr eaLnBrk="1" hangingPunct="1"/>
            <a:r>
              <a:rPr lang="en-US" dirty="0" smtClean="0"/>
              <a:t> Colleges use scores to place you in course levels that match your knowledge and abilities</a:t>
            </a:r>
          </a:p>
          <a:p>
            <a:pPr eaLnBrk="1" hangingPunct="1"/>
            <a:endParaRPr lang="en-US" dirty="0" smtClean="0"/>
          </a:p>
        </p:txBody>
      </p:sp>
      <p:pic>
        <p:nvPicPr>
          <p:cNvPr id="16389" name="Picture 3" descr="C:\Users\User\AppData\Local\Microsoft\Windows\Temporary Internet Files\Low\Content.IE5\4PTHMA5D\MP900438678[1].JPG"/>
          <p:cNvPicPr>
            <a:picLocks noChangeAspect="1" noChangeArrowheads="1"/>
          </p:cNvPicPr>
          <p:nvPr/>
        </p:nvPicPr>
        <p:blipFill>
          <a:blip r:embed="rId3" cstate="print"/>
          <a:srcRect/>
          <a:stretch>
            <a:fillRect/>
          </a:stretch>
        </p:blipFill>
        <p:spPr bwMode="auto">
          <a:xfrm>
            <a:off x="6629400" y="4346575"/>
            <a:ext cx="2514600" cy="2511425"/>
          </a:xfrm>
          <a:prstGeom prst="rect">
            <a:avLst/>
          </a:prstGeom>
          <a:noFill/>
          <a:ln w="9525">
            <a:noFill/>
            <a:miter lim="800000"/>
            <a:headEnd/>
            <a:tailEnd/>
          </a:ln>
        </p:spPr>
      </p:pic>
    </p:spTree>
    <p:extLst>
      <p:ext uri="{BB962C8B-B14F-4D97-AF65-F5344CB8AC3E}">
        <p14:creationId xmlns:p14="http://schemas.microsoft.com/office/powerpoint/2010/main" val="7443139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381000" cy="6400800"/>
          </a:xfrm>
        </p:spPr>
        <p:txBody>
          <a:bodyPr vert="wordArtVert">
            <a:normAutofit fontScale="90000"/>
          </a:bodyPr>
          <a:lstStyle/>
          <a:p>
            <a:pPr algn="ctr"/>
            <a:r>
              <a:rPr lang="en-US" b="1" dirty="0" smtClean="0"/>
              <a:t>ACT</a:t>
            </a:r>
            <a:r>
              <a:rPr lang="en-US" sz="3100" b="1" dirty="0" smtClean="0"/>
              <a:t> vs </a:t>
            </a:r>
            <a:r>
              <a:rPr lang="en-US" b="1" dirty="0" smtClean="0"/>
              <a:t>SAT</a:t>
            </a:r>
            <a:r>
              <a:rPr lang="en-US" sz="3100" b="1" dirty="0" smtClean="0"/>
              <a:t> </a:t>
            </a:r>
            <a:r>
              <a:rPr lang="en-US" sz="2800" dirty="0" smtClean="0"/>
              <a:t/>
            </a:r>
            <a:br>
              <a:rPr lang="en-US" sz="2800" dirty="0" smtClean="0"/>
            </a:br>
            <a:endParaRPr lang="en-US" sz="2800" dirty="0"/>
          </a:p>
        </p:txBody>
      </p:sp>
      <p:graphicFrame>
        <p:nvGraphicFramePr>
          <p:cNvPr id="11" name="Table 10"/>
          <p:cNvGraphicFramePr>
            <a:graphicFrameLocks noGrp="1"/>
          </p:cNvGraphicFramePr>
          <p:nvPr>
            <p:extLst>
              <p:ext uri="{D42A27DB-BD31-4B8C-83A1-F6EECF244321}">
                <p14:modId xmlns:p14="http://schemas.microsoft.com/office/powerpoint/2010/main" val="86775209"/>
              </p:ext>
            </p:extLst>
          </p:nvPr>
        </p:nvGraphicFramePr>
        <p:xfrm>
          <a:off x="914400" y="835307"/>
          <a:ext cx="7848600" cy="5794092"/>
        </p:xfrm>
        <a:graphic>
          <a:graphicData uri="http://schemas.openxmlformats.org/drawingml/2006/table">
            <a:tbl>
              <a:tblPr firstRow="1" firstCol="1">
                <a:tableStyleId>{284E427A-3D55-4303-BF80-6455036E1DE7}</a:tableStyleId>
              </a:tblPr>
              <a:tblGrid>
                <a:gridCol w="2000250"/>
                <a:gridCol w="2900363"/>
                <a:gridCol w="2947987"/>
              </a:tblGrid>
              <a:tr h="499774">
                <a:tc>
                  <a:txBody>
                    <a:bodyPr/>
                    <a:lstStyle/>
                    <a:p>
                      <a:pPr algn="ctr"/>
                      <a:endParaRPr lang="en-US" dirty="0"/>
                    </a:p>
                  </a:txBody>
                  <a:tcPr anchor="ctr"/>
                </a:tc>
                <a:tc>
                  <a:txBody>
                    <a:bodyPr/>
                    <a:lstStyle/>
                    <a:p>
                      <a:pPr algn="ctr"/>
                      <a:r>
                        <a:rPr lang="en-US" dirty="0" smtClean="0"/>
                        <a:t>ACT</a:t>
                      </a:r>
                      <a:endParaRPr lang="en-US" dirty="0"/>
                    </a:p>
                  </a:txBody>
                  <a:tcPr anchor="ctr"/>
                </a:tc>
                <a:tc>
                  <a:txBody>
                    <a:bodyPr/>
                    <a:lstStyle/>
                    <a:p>
                      <a:pPr algn="ctr"/>
                      <a:r>
                        <a:rPr lang="en-US" dirty="0" smtClean="0"/>
                        <a:t>SAT</a:t>
                      </a:r>
                      <a:endParaRPr lang="en-US" dirty="0"/>
                    </a:p>
                  </a:txBody>
                  <a:tcPr anchor="ctr"/>
                </a:tc>
              </a:tr>
              <a:tr h="559432">
                <a:tc>
                  <a:txBody>
                    <a:bodyPr/>
                    <a:lstStyle/>
                    <a:p>
                      <a:r>
                        <a:rPr lang="en-US" dirty="0" smtClean="0"/>
                        <a:t>Acronym Meaning</a:t>
                      </a:r>
                      <a:endParaRPr lang="en-US" dirty="0"/>
                    </a:p>
                  </a:txBody>
                  <a:tcPr anchor="ctr"/>
                </a:tc>
                <a:tc>
                  <a:txBody>
                    <a:bodyPr/>
                    <a:lstStyle/>
                    <a:p>
                      <a:pPr algn="ctr"/>
                      <a:r>
                        <a:rPr lang="en-US" dirty="0" smtClean="0"/>
                        <a:t>American College Testing</a:t>
                      </a:r>
                      <a:endParaRPr lang="en-US" dirty="0"/>
                    </a:p>
                  </a:txBody>
                  <a:tcPr anchor="ctr"/>
                </a:tc>
                <a:tc>
                  <a:txBody>
                    <a:bodyPr/>
                    <a:lstStyle/>
                    <a:p>
                      <a:pPr algn="ctr"/>
                      <a:r>
                        <a:rPr lang="en-US" dirty="0" smtClean="0"/>
                        <a:t>Scholastic</a:t>
                      </a:r>
                      <a:r>
                        <a:rPr lang="en-US" baseline="0" dirty="0" smtClean="0"/>
                        <a:t> Assessment Test</a:t>
                      </a:r>
                      <a:endParaRPr lang="en-US" dirty="0"/>
                    </a:p>
                  </a:txBody>
                  <a:tcPr anchor="ctr"/>
                </a:tc>
              </a:tr>
              <a:tr h="769594">
                <a:tc>
                  <a:txBody>
                    <a:bodyPr/>
                    <a:lstStyle/>
                    <a:p>
                      <a:pPr algn="ctr"/>
                      <a:r>
                        <a:rPr lang="en-US" dirty="0" smtClean="0"/>
                        <a:t>Type of Test</a:t>
                      </a:r>
                      <a:endParaRPr lang="en-US" dirty="0"/>
                    </a:p>
                  </a:txBody>
                  <a:tcPr anchor="ctr"/>
                </a:tc>
                <a:tc>
                  <a:txBody>
                    <a:bodyPr/>
                    <a:lstStyle/>
                    <a:p>
                      <a:pPr algn="ctr"/>
                      <a:r>
                        <a:rPr lang="en-US" dirty="0" smtClean="0"/>
                        <a:t>Achievement Test</a:t>
                      </a:r>
                    </a:p>
                    <a:p>
                      <a:pPr marL="0" indent="0" algn="ctr">
                        <a:buFont typeface="Arial" panose="020B0604020202020204" pitchFamily="34" charset="0"/>
                        <a:buNone/>
                      </a:pPr>
                      <a:r>
                        <a:rPr lang="en-US" sz="1400" dirty="0" smtClean="0"/>
                        <a:t>Measures</a:t>
                      </a:r>
                      <a:r>
                        <a:rPr lang="en-US" sz="1400" baseline="0" dirty="0" smtClean="0"/>
                        <a:t> what a student has learned</a:t>
                      </a:r>
                      <a:endParaRPr lang="en-US" sz="1400" i="1" dirty="0"/>
                    </a:p>
                  </a:txBody>
                  <a:tcPr anchor="ctr"/>
                </a:tc>
                <a:tc>
                  <a:txBody>
                    <a:bodyPr/>
                    <a:lstStyle/>
                    <a:p>
                      <a:pPr algn="ctr"/>
                      <a:r>
                        <a:rPr lang="en-US" dirty="0" smtClean="0"/>
                        <a:t>Aptitude Test</a:t>
                      </a:r>
                    </a:p>
                    <a:p>
                      <a:pPr marL="0" indent="0" algn="ctr">
                        <a:buFont typeface="Arial" panose="020B0604020202020204" pitchFamily="34" charset="0"/>
                        <a:buNone/>
                      </a:pPr>
                      <a:r>
                        <a:rPr lang="en-US" sz="1400" dirty="0" smtClean="0"/>
                        <a:t>Tests</a:t>
                      </a:r>
                      <a:r>
                        <a:rPr lang="en-US" sz="1400" baseline="0" dirty="0" smtClean="0"/>
                        <a:t> reasoning and verbal abilities</a:t>
                      </a:r>
                      <a:endParaRPr lang="en-US" sz="1400" i="1" dirty="0" smtClean="0"/>
                    </a:p>
                  </a:txBody>
                  <a:tcPr anchor="ctr"/>
                </a:tc>
              </a:tr>
              <a:tr h="1413301">
                <a:tc>
                  <a:txBody>
                    <a:bodyPr/>
                    <a:lstStyle/>
                    <a:p>
                      <a:pPr algn="ctr"/>
                      <a:r>
                        <a:rPr lang="en-US" dirty="0" smtClean="0"/>
                        <a:t>Components</a:t>
                      </a:r>
                      <a:endParaRPr lang="en-US" dirty="0"/>
                    </a:p>
                  </a:txBody>
                  <a:tcPr anchor="ctr"/>
                </a:tc>
                <a:tc>
                  <a:txBody>
                    <a:bodyPr/>
                    <a:lstStyle/>
                    <a:p>
                      <a:pPr marL="0" indent="0" algn="ctr">
                        <a:buFont typeface="Arial" panose="020B0604020202020204" pitchFamily="34" charset="0"/>
                        <a:buNone/>
                      </a:pPr>
                      <a:r>
                        <a:rPr lang="en-US" dirty="0" smtClean="0"/>
                        <a:t>English</a:t>
                      </a:r>
                    </a:p>
                    <a:p>
                      <a:pPr marL="0" indent="0" algn="ctr">
                        <a:buFont typeface="Arial" panose="020B0604020202020204" pitchFamily="34" charset="0"/>
                        <a:buNone/>
                      </a:pPr>
                      <a:r>
                        <a:rPr lang="en-US" dirty="0" smtClean="0"/>
                        <a:t>Mathematics</a:t>
                      </a:r>
                    </a:p>
                    <a:p>
                      <a:pPr marL="0" indent="0" algn="ctr">
                        <a:buFont typeface="Arial" panose="020B0604020202020204" pitchFamily="34" charset="0"/>
                        <a:buNone/>
                      </a:pPr>
                      <a:r>
                        <a:rPr lang="en-US" dirty="0" smtClean="0"/>
                        <a:t>Reading</a:t>
                      </a:r>
                    </a:p>
                    <a:p>
                      <a:pPr marL="0" indent="0" algn="ctr">
                        <a:buFont typeface="Arial" panose="020B0604020202020204" pitchFamily="34" charset="0"/>
                        <a:buNone/>
                      </a:pPr>
                      <a:r>
                        <a:rPr lang="en-US" dirty="0" smtClean="0"/>
                        <a:t>Science</a:t>
                      </a:r>
                    </a:p>
                    <a:p>
                      <a:pPr marL="0" indent="0" algn="ctr">
                        <a:buFont typeface="Arial" panose="020B0604020202020204" pitchFamily="34" charset="0"/>
                        <a:buNone/>
                      </a:pPr>
                      <a:r>
                        <a:rPr lang="en-US" dirty="0" smtClean="0"/>
                        <a:t>Writing</a:t>
                      </a:r>
                      <a:r>
                        <a:rPr lang="en-US" baseline="0" dirty="0" smtClean="0"/>
                        <a:t> (Optional)</a:t>
                      </a:r>
                      <a:endParaRPr lang="en-US" i="1" dirty="0"/>
                    </a:p>
                  </a:txBody>
                  <a:tcPr anchor="ctr"/>
                </a:tc>
                <a:tc>
                  <a:txBody>
                    <a:bodyPr/>
                    <a:lstStyle/>
                    <a:p>
                      <a:pPr marL="0" indent="0" algn="ctr">
                        <a:buFontTx/>
                        <a:buNone/>
                      </a:pPr>
                      <a:r>
                        <a:rPr lang="en-US" dirty="0" smtClean="0"/>
                        <a:t>Critical Reasoning</a:t>
                      </a:r>
                    </a:p>
                    <a:p>
                      <a:pPr marL="0" indent="0" algn="ctr">
                        <a:buFontTx/>
                        <a:buNone/>
                      </a:pPr>
                      <a:r>
                        <a:rPr lang="en-US" dirty="0" smtClean="0"/>
                        <a:t>Mathematics</a:t>
                      </a:r>
                    </a:p>
                    <a:p>
                      <a:pPr marL="0" indent="0" algn="ctr">
                        <a:buFontTx/>
                        <a:buNone/>
                      </a:pPr>
                      <a:r>
                        <a:rPr lang="en-US" dirty="0" smtClean="0"/>
                        <a:t>Writing</a:t>
                      </a:r>
                      <a:r>
                        <a:rPr lang="en-US" baseline="0" dirty="0" smtClean="0"/>
                        <a:t> (Required)</a:t>
                      </a:r>
                      <a:endParaRPr lang="en-US" i="1" dirty="0"/>
                    </a:p>
                  </a:txBody>
                  <a:tcPr anchor="ctr"/>
                </a:tc>
              </a:tr>
              <a:tr h="499774">
                <a:tc>
                  <a:txBody>
                    <a:bodyPr/>
                    <a:lstStyle/>
                    <a:p>
                      <a:pPr algn="ctr"/>
                      <a:r>
                        <a:rPr lang="en-US" dirty="0" smtClean="0"/>
                        <a:t>Guessing</a:t>
                      </a:r>
                      <a:endParaRPr lang="en-US" dirty="0"/>
                    </a:p>
                  </a:txBody>
                  <a:tcPr anchor="ctr"/>
                </a:tc>
                <a:tc>
                  <a:txBody>
                    <a:bodyPr/>
                    <a:lstStyle/>
                    <a:p>
                      <a:pPr algn="ctr"/>
                      <a:r>
                        <a:rPr lang="en-US" dirty="0" smtClean="0"/>
                        <a:t>No penalty for guessing</a:t>
                      </a:r>
                      <a:endParaRPr lang="en-US" dirty="0"/>
                    </a:p>
                  </a:txBody>
                  <a:tcPr anchor="ctr"/>
                </a:tc>
                <a:tc>
                  <a:txBody>
                    <a:bodyPr/>
                    <a:lstStyle/>
                    <a:p>
                      <a:pPr algn="ctr"/>
                      <a:r>
                        <a:rPr lang="en-US" dirty="0" smtClean="0"/>
                        <a:t>Correction</a:t>
                      </a:r>
                      <a:r>
                        <a:rPr lang="en-US" baseline="0" dirty="0" smtClean="0"/>
                        <a:t> for guessing</a:t>
                      </a:r>
                      <a:endParaRPr lang="en-US" dirty="0"/>
                    </a:p>
                  </a:txBody>
                  <a:tcPr anchor="ctr"/>
                </a:tc>
              </a:tr>
              <a:tr h="862625">
                <a:tc>
                  <a:txBody>
                    <a:bodyPr/>
                    <a:lstStyle/>
                    <a:p>
                      <a:pPr algn="ctr"/>
                      <a:r>
                        <a:rPr lang="en-US" dirty="0" smtClean="0"/>
                        <a:t>Test</a:t>
                      </a:r>
                      <a:r>
                        <a:rPr lang="en-US" baseline="0" dirty="0" smtClean="0"/>
                        <a:t> Preference of Colleges</a:t>
                      </a:r>
                      <a:endParaRPr lang="en-US" dirty="0" smtClean="0"/>
                    </a:p>
                  </a:txBody>
                  <a:tcPr anchor="ctr"/>
                </a:tc>
                <a:tc>
                  <a:txBody>
                    <a:bodyPr/>
                    <a:lstStyle/>
                    <a:p>
                      <a:pPr algn="ctr"/>
                      <a:r>
                        <a:rPr lang="en-US" dirty="0" smtClean="0"/>
                        <a:t>Typically in the Midwest</a:t>
                      </a:r>
                      <a:endParaRPr lang="en-US" dirty="0"/>
                    </a:p>
                  </a:txBody>
                  <a:tcPr anchor="ctr"/>
                </a:tc>
                <a:tc>
                  <a:txBody>
                    <a:bodyPr/>
                    <a:lstStyle/>
                    <a:p>
                      <a:pPr algn="ctr"/>
                      <a:r>
                        <a:rPr lang="en-US" dirty="0" smtClean="0"/>
                        <a:t>Typically on the Coasts</a:t>
                      </a:r>
                      <a:endParaRPr lang="en-US" dirty="0"/>
                    </a:p>
                  </a:txBody>
                  <a:tcPr anchor="ctr"/>
                </a:tc>
              </a:tr>
              <a:tr h="499774">
                <a:tc>
                  <a:txBody>
                    <a:bodyPr/>
                    <a:lstStyle/>
                    <a:p>
                      <a:pPr algn="ctr"/>
                      <a:r>
                        <a:rPr lang="en-US" dirty="0" smtClean="0"/>
                        <a:t>Score Ranges</a:t>
                      </a:r>
                      <a:endParaRPr lang="en-US" dirty="0"/>
                    </a:p>
                  </a:txBody>
                  <a:tcPr anchor="ctr"/>
                </a:tc>
                <a:tc>
                  <a:txBody>
                    <a:bodyPr/>
                    <a:lstStyle/>
                    <a:p>
                      <a:pPr algn="ctr"/>
                      <a:r>
                        <a:rPr lang="en-US" dirty="0" smtClean="0"/>
                        <a:t>1-36</a:t>
                      </a:r>
                      <a:endParaRPr lang="en-US" dirty="0"/>
                    </a:p>
                  </a:txBody>
                  <a:tcPr anchor="ctr"/>
                </a:tc>
                <a:tc>
                  <a:txBody>
                    <a:bodyPr/>
                    <a:lstStyle/>
                    <a:p>
                      <a:pPr algn="ctr"/>
                      <a:r>
                        <a:rPr lang="en-US" dirty="0" smtClean="0"/>
                        <a:t>600-2400</a:t>
                      </a:r>
                      <a:endParaRPr lang="en-US" dirty="0"/>
                    </a:p>
                  </a:txBody>
                  <a:tcPr anchor="ctr"/>
                </a:tc>
              </a:tr>
              <a:tr h="618319">
                <a:tc>
                  <a:txBody>
                    <a:bodyPr/>
                    <a:lstStyle/>
                    <a:p>
                      <a:pPr algn="ctr"/>
                      <a:r>
                        <a:rPr lang="en-US" dirty="0" smtClean="0"/>
                        <a:t>Number</a:t>
                      </a:r>
                      <a:r>
                        <a:rPr lang="en-US" baseline="0" dirty="0" smtClean="0"/>
                        <a:t> of Scores Sent for Free</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4</a:t>
                      </a:r>
                      <a:endParaRPr lang="en-US" dirty="0"/>
                    </a:p>
                  </a:txBody>
                  <a:tcPr anchor="ctr"/>
                </a:tc>
              </a:tr>
            </a:tbl>
          </a:graphicData>
        </a:graphic>
      </p:graphicFrame>
    </p:spTree>
    <p:extLst>
      <p:ext uri="{BB962C8B-B14F-4D97-AF65-F5344CB8AC3E}">
        <p14:creationId xmlns:p14="http://schemas.microsoft.com/office/powerpoint/2010/main" val="16939815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Redesigned SAT </a:t>
            </a:r>
            <a:endParaRPr lang="en-US" dirty="0"/>
          </a:p>
        </p:txBody>
      </p:sp>
      <p:sp>
        <p:nvSpPr>
          <p:cNvPr id="4" name="Content Placeholder 3"/>
          <p:cNvSpPr>
            <a:spLocks noGrp="1"/>
          </p:cNvSpPr>
          <p:nvPr>
            <p:ph idx="1"/>
          </p:nvPr>
        </p:nvSpPr>
        <p:spPr/>
        <p:txBody>
          <a:bodyPr/>
          <a:lstStyle/>
          <a:p>
            <a:r>
              <a:rPr lang="en-US" dirty="0" smtClean="0"/>
              <a:t>Effective March 2016</a:t>
            </a:r>
          </a:p>
          <a:p>
            <a:r>
              <a:rPr lang="en-US" dirty="0" smtClean="0"/>
              <a:t>Summary of changes</a:t>
            </a:r>
          </a:p>
          <a:p>
            <a:pPr lvl="1"/>
            <a:r>
              <a:rPr lang="en-US" dirty="0" smtClean="0">
                <a:solidFill>
                  <a:schemeClr val="tx1"/>
                </a:solidFill>
              </a:rPr>
              <a:t>No penalty for guessing</a:t>
            </a:r>
          </a:p>
          <a:p>
            <a:pPr lvl="1"/>
            <a:r>
              <a:rPr lang="en-US" dirty="0" smtClean="0">
                <a:solidFill>
                  <a:schemeClr val="tx1"/>
                </a:solidFill>
              </a:rPr>
              <a:t>New scoring range: 400 – 1600</a:t>
            </a:r>
          </a:p>
          <a:p>
            <a:pPr lvl="1"/>
            <a:r>
              <a:rPr lang="en-US" dirty="0" smtClean="0">
                <a:solidFill>
                  <a:schemeClr val="tx1"/>
                </a:solidFill>
              </a:rPr>
              <a:t>Content alignment:</a:t>
            </a:r>
          </a:p>
          <a:p>
            <a:pPr lvl="2"/>
            <a:r>
              <a:rPr lang="en-US" dirty="0" smtClean="0">
                <a:solidFill>
                  <a:schemeClr val="tx1"/>
                </a:solidFill>
              </a:rPr>
              <a:t>Reading</a:t>
            </a:r>
          </a:p>
          <a:p>
            <a:pPr lvl="2"/>
            <a:r>
              <a:rPr lang="en-US" dirty="0" smtClean="0">
                <a:solidFill>
                  <a:schemeClr val="tx1"/>
                </a:solidFill>
              </a:rPr>
              <a:t>Writing and language</a:t>
            </a:r>
          </a:p>
          <a:p>
            <a:pPr lvl="2"/>
            <a:r>
              <a:rPr lang="en-US" dirty="0" smtClean="0">
                <a:solidFill>
                  <a:schemeClr val="tx1"/>
                </a:solidFill>
              </a:rPr>
              <a:t>Math</a:t>
            </a:r>
          </a:p>
          <a:p>
            <a:pPr lvl="2"/>
            <a:r>
              <a:rPr lang="en-US" dirty="0" smtClean="0">
                <a:solidFill>
                  <a:schemeClr val="tx1"/>
                </a:solidFill>
              </a:rPr>
              <a:t>Essay (optional)</a:t>
            </a:r>
          </a:p>
          <a:p>
            <a:pPr lvl="2"/>
            <a:endParaRPr lang="en-US" dirty="0"/>
          </a:p>
        </p:txBody>
      </p:sp>
    </p:spTree>
    <p:extLst>
      <p:ext uri="{BB962C8B-B14F-4D97-AF65-F5344CB8AC3E}">
        <p14:creationId xmlns:p14="http://schemas.microsoft.com/office/powerpoint/2010/main" val="78394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9448"/>
          </a:xfrm>
        </p:spPr>
        <p:txBody>
          <a:bodyPr/>
          <a:lstStyle/>
          <a:p>
            <a:pPr algn="ctr"/>
            <a:r>
              <a:rPr lang="en-US" b="1" dirty="0" smtClean="0"/>
              <a:t>ACT Scores</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28049"/>
            <a:ext cx="5181600" cy="491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13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lstStyle/>
          <a:p>
            <a:pPr algn="ctr" eaLnBrk="1" hangingPunct="1"/>
            <a:r>
              <a:rPr lang="en-US" b="1" dirty="0" smtClean="0"/>
              <a:t>Who We Are</a:t>
            </a:r>
          </a:p>
        </p:txBody>
      </p:sp>
      <p:sp>
        <p:nvSpPr>
          <p:cNvPr id="3" name="Content Placeholder 2"/>
          <p:cNvSpPr>
            <a:spLocks noGrp="1"/>
          </p:cNvSpPr>
          <p:nvPr>
            <p:ph idx="1"/>
          </p:nvPr>
        </p:nvSpPr>
        <p:spPr/>
        <p:txBody>
          <a:bodyPr rtlCol="0">
            <a:normAutofit lnSpcReduction="10000"/>
          </a:bodyPr>
          <a:lstStyle/>
          <a:p>
            <a:pPr marL="346075" indent="-346075" algn="ctr" eaLnBrk="1" fontAlgn="auto" hangingPunct="1">
              <a:lnSpc>
                <a:spcPct val="90000"/>
              </a:lnSpc>
              <a:spcAft>
                <a:spcPts val="0"/>
              </a:spcAft>
              <a:buFont typeface="Courier New" pitchFamily="49" charset="0"/>
              <a:buNone/>
              <a:defRPr/>
            </a:pPr>
            <a:r>
              <a:rPr lang="en-US" b="1" dirty="0" smtClean="0">
                <a:cs typeface="Times New Roman" pitchFamily="18" charset="0"/>
              </a:rPr>
              <a:t>“Making college accessible and affordable for all Illinois students.”</a:t>
            </a:r>
          </a:p>
          <a:p>
            <a:pPr marL="346075" indent="-346075" algn="ctr" eaLnBrk="1" fontAlgn="auto" hangingPunct="1">
              <a:lnSpc>
                <a:spcPct val="90000"/>
              </a:lnSpc>
              <a:spcAft>
                <a:spcPts val="0"/>
              </a:spcAft>
              <a:buFont typeface="Courier New" pitchFamily="49" charset="0"/>
              <a:buNone/>
              <a:defRPr/>
            </a:pPr>
            <a:r>
              <a:rPr lang="en-US" sz="2000" b="1" dirty="0" smtClean="0">
                <a:cs typeface="Times New Roman" pitchFamily="18" charset="0"/>
              </a:rPr>
              <a:t>						- </a:t>
            </a:r>
            <a:r>
              <a:rPr lang="en-US" sz="2000" dirty="0" smtClean="0">
                <a:cs typeface="Times New Roman" pitchFamily="18" charset="0"/>
              </a:rPr>
              <a:t>Mission Statement</a:t>
            </a:r>
          </a:p>
          <a:p>
            <a:pPr marL="346075" indent="-346075" eaLnBrk="1" fontAlgn="auto" hangingPunct="1">
              <a:lnSpc>
                <a:spcPct val="90000"/>
              </a:lnSpc>
              <a:spcAft>
                <a:spcPts val="0"/>
              </a:spcAft>
              <a:buFont typeface="Courier New" pitchFamily="49" charset="0"/>
              <a:buNone/>
              <a:defRPr/>
            </a:pPr>
            <a:endParaRPr lang="en-US" sz="1100" dirty="0" smtClean="0">
              <a:cs typeface="Times New Roman" pitchFamily="18" charset="0"/>
            </a:endParaRPr>
          </a:p>
          <a:p>
            <a:pPr marL="346075" indent="-346075" eaLnBrk="1" fontAlgn="auto" hangingPunct="1">
              <a:lnSpc>
                <a:spcPct val="90000"/>
              </a:lnSpc>
              <a:spcAft>
                <a:spcPts val="0"/>
              </a:spcAft>
              <a:buFont typeface="Courier New" pitchFamily="49" charset="0"/>
              <a:buNone/>
              <a:defRPr/>
            </a:pPr>
            <a:endParaRPr lang="en-US" sz="1100" dirty="0" smtClean="0">
              <a:cs typeface="Times New Roman" pitchFamily="18" charset="0"/>
            </a:endParaRPr>
          </a:p>
          <a:p>
            <a:pPr marL="346075" indent="-346075">
              <a:lnSpc>
                <a:spcPct val="90000"/>
              </a:lnSpc>
              <a:buNone/>
              <a:defRPr/>
            </a:pPr>
            <a:r>
              <a:rPr lang="en-US" sz="2400" dirty="0" smtClean="0">
                <a:cs typeface="Times New Roman" pitchFamily="18" charset="0"/>
              </a:rPr>
              <a:t>	</a:t>
            </a:r>
            <a:r>
              <a:rPr lang="en-US" dirty="0" smtClean="0">
                <a:cs typeface="Times New Roman" pitchFamily="18" charset="0"/>
              </a:rPr>
              <a:t>The </a:t>
            </a:r>
            <a:r>
              <a:rPr lang="en-US" dirty="0">
                <a:cs typeface="Times New Roman" pitchFamily="18" charset="0"/>
              </a:rPr>
              <a:t>Illinois Student Assistance Commission is the financial aid agency in the state of Illinois.  We are a mission-driven, non-profit, state agency that administers nearly $400 million in scholarships and grants. </a:t>
            </a:r>
            <a:r>
              <a:rPr lang="en-US" dirty="0"/>
              <a:t>Illinois has set a goal to increase the proportion of adults in Illinois with high-quality degrees and credentials to 60% by the year 2025 </a:t>
            </a:r>
            <a:r>
              <a:rPr lang="en-US" dirty="0" smtClean="0">
                <a:cs typeface="Times New Roman" pitchFamily="18" charset="0"/>
              </a:rPr>
              <a:t>		</a:t>
            </a:r>
            <a:endParaRPr lang="en-US" b="1" i="1" dirty="0" smtClean="0">
              <a:solidFill>
                <a:srgbClr val="DE1A3F"/>
              </a:solidFill>
              <a:cs typeface="Times New Roman" pitchFamily="18" charset="0"/>
            </a:endParaRPr>
          </a:p>
          <a:p>
            <a:pPr eaLnBrk="1" fontAlgn="auto" hangingPunct="1">
              <a:spcAft>
                <a:spcPts val="0"/>
              </a:spcAft>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normAutofit/>
          </a:bodyPr>
          <a:lstStyle/>
          <a:p>
            <a:pPr algn="ctr" eaLnBrk="1" hangingPunct="1"/>
            <a:r>
              <a:rPr lang="en-US" b="1" dirty="0" smtClean="0"/>
              <a:t>Resources for Tips and Test Prep</a:t>
            </a:r>
          </a:p>
        </p:txBody>
      </p:sp>
      <p:sp>
        <p:nvSpPr>
          <p:cNvPr id="3" name="Subtitle 2"/>
          <p:cNvSpPr>
            <a:spLocks noGrp="1"/>
          </p:cNvSpPr>
          <p:nvPr>
            <p:ph type="subTitle" idx="4294967295"/>
          </p:nvPr>
        </p:nvSpPr>
        <p:spPr>
          <a:xfrm>
            <a:off x="0" y="2590800"/>
            <a:ext cx="6553200" cy="3062288"/>
          </a:xfrm>
        </p:spPr>
        <p:txBody>
          <a:bodyPr rtlCol="0">
            <a:normAutofit/>
          </a:bodyPr>
          <a:lstStyle/>
          <a:p>
            <a:pPr eaLnBrk="1" fontAlgn="auto" hangingPunct="1">
              <a:spcAft>
                <a:spcPts val="0"/>
              </a:spcAft>
              <a:defRPr/>
            </a:pPr>
            <a:r>
              <a:rPr lang="en-US" dirty="0" smtClean="0"/>
              <a:t>act.org</a:t>
            </a:r>
          </a:p>
          <a:p>
            <a:pPr lvl="1" algn="l" eaLnBrk="1" fontAlgn="auto" hangingPunct="1">
              <a:spcAft>
                <a:spcPts val="0"/>
              </a:spcAft>
              <a:buClrTx/>
              <a:buFont typeface="Arial" pitchFamily="34" charset="0"/>
              <a:buChar char="•"/>
              <a:defRPr/>
            </a:pPr>
            <a:r>
              <a:rPr lang="en-US" dirty="0" smtClean="0">
                <a:solidFill>
                  <a:schemeClr val="tx1"/>
                </a:solidFill>
              </a:rPr>
              <a:t>Information about the test, practice tests and questions, test </a:t>
            </a:r>
            <a:r>
              <a:rPr lang="en-US" dirty="0" smtClean="0">
                <a:solidFill>
                  <a:schemeClr val="tx1"/>
                </a:solidFill>
              </a:rPr>
              <a:t>tips</a:t>
            </a:r>
          </a:p>
          <a:p>
            <a:pPr marL="109728" indent="0">
              <a:buClrTx/>
              <a:buNone/>
              <a:defRPr/>
            </a:pPr>
            <a:endParaRPr lang="en-US" dirty="0"/>
          </a:p>
          <a:p>
            <a:pPr>
              <a:buClrTx/>
              <a:defRPr/>
            </a:pPr>
            <a:r>
              <a:rPr lang="en-US" dirty="0" err="1" smtClean="0">
                <a:solidFill>
                  <a:schemeClr val="tx1"/>
                </a:solidFill>
              </a:rPr>
              <a:t>sat.collegeboard.org</a:t>
            </a:r>
            <a:r>
              <a:rPr lang="en-US" dirty="0" smtClean="0">
                <a:solidFill>
                  <a:schemeClr val="tx1"/>
                </a:solidFill>
              </a:rPr>
              <a:t>/home</a:t>
            </a:r>
          </a:p>
          <a:p>
            <a:pPr lvl="1">
              <a:buClrTx/>
              <a:buFont typeface="Arial" panose="020B0604020202020204" pitchFamily="34" charset="0"/>
              <a:buChar char="•"/>
              <a:defRPr/>
            </a:pPr>
            <a:r>
              <a:rPr lang="en-US" dirty="0" smtClean="0">
                <a:solidFill>
                  <a:schemeClr val="tx1"/>
                </a:solidFill>
              </a:rPr>
              <a:t>Test practice, registration, and scores</a:t>
            </a:r>
            <a:endParaRPr lang="en-US"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14657468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algn="ctr" eaLnBrk="1" hangingPunct="1"/>
            <a:r>
              <a:rPr lang="en-US" b="1" dirty="0" smtClean="0">
                <a:solidFill>
                  <a:srgbClr val="000000"/>
                </a:solidFill>
              </a:rPr>
              <a:t>Extracurricular Activities</a:t>
            </a:r>
          </a:p>
        </p:txBody>
      </p:sp>
      <p:sp>
        <p:nvSpPr>
          <p:cNvPr id="17412" name="Content Placeholder 4"/>
          <p:cNvSpPr>
            <a:spLocks noGrp="1"/>
          </p:cNvSpPr>
          <p:nvPr>
            <p:ph idx="1"/>
          </p:nvPr>
        </p:nvSpPr>
        <p:spPr/>
        <p:txBody>
          <a:bodyPr/>
          <a:lstStyle/>
          <a:p>
            <a:pPr lvl="1" algn="l" eaLnBrk="1" hangingPunct="1">
              <a:buFont typeface="Arial" pitchFamily="34" charset="0"/>
              <a:buChar char="•"/>
            </a:pPr>
            <a:r>
              <a:rPr lang="en-US" dirty="0" smtClean="0">
                <a:solidFill>
                  <a:schemeClr val="tx1"/>
                </a:solidFill>
              </a:rPr>
              <a:t> Athletics</a:t>
            </a:r>
          </a:p>
          <a:p>
            <a:pPr lvl="1" algn="l" eaLnBrk="1" hangingPunct="1">
              <a:buFont typeface="Arial" pitchFamily="34" charset="0"/>
              <a:buChar char="•"/>
            </a:pPr>
            <a:r>
              <a:rPr lang="en-US" dirty="0" smtClean="0">
                <a:solidFill>
                  <a:schemeClr val="tx1"/>
                </a:solidFill>
              </a:rPr>
              <a:t> Clubs and activities</a:t>
            </a:r>
          </a:p>
          <a:p>
            <a:pPr lvl="2">
              <a:buFont typeface="Arial" pitchFamily="34" charset="0"/>
              <a:buChar char="•"/>
            </a:pPr>
            <a:r>
              <a:rPr lang="en-US" dirty="0" smtClean="0">
                <a:solidFill>
                  <a:schemeClr val="tx1"/>
                </a:solidFill>
              </a:rPr>
              <a:t>Student council, NHS, band, chess club, and Glee club</a:t>
            </a:r>
          </a:p>
          <a:p>
            <a:pPr lvl="1" algn="l" eaLnBrk="1" hangingPunct="1">
              <a:buFont typeface="Arial" pitchFamily="34" charset="0"/>
              <a:buChar char="•"/>
            </a:pPr>
            <a:r>
              <a:rPr lang="en-US" dirty="0" smtClean="0">
                <a:solidFill>
                  <a:schemeClr val="tx1"/>
                </a:solidFill>
              </a:rPr>
              <a:t> Community service/volunteer </a:t>
            </a:r>
            <a:r>
              <a:rPr lang="en-US" dirty="0">
                <a:solidFill>
                  <a:schemeClr val="tx1"/>
                </a:solidFill>
              </a:rPr>
              <a:t>w</a:t>
            </a:r>
            <a:r>
              <a:rPr lang="en-US" dirty="0" smtClean="0">
                <a:solidFill>
                  <a:schemeClr val="tx1"/>
                </a:solidFill>
              </a:rPr>
              <a:t>ork</a:t>
            </a:r>
          </a:p>
          <a:p>
            <a:pPr lvl="1" algn="l" eaLnBrk="1" hangingPunct="1">
              <a:buFont typeface="Arial" pitchFamily="34" charset="0"/>
              <a:buChar char="•"/>
            </a:pPr>
            <a:r>
              <a:rPr lang="en-US" dirty="0" smtClean="0">
                <a:solidFill>
                  <a:schemeClr val="tx1"/>
                </a:solidFill>
              </a:rPr>
              <a:t> Work experience</a:t>
            </a:r>
          </a:p>
          <a:p>
            <a:pPr lvl="2" algn="l" eaLnBrk="1" hangingPunct="1">
              <a:buFont typeface="Arial" pitchFamily="34" charset="0"/>
              <a:buChar char="•"/>
            </a:pPr>
            <a:r>
              <a:rPr lang="en-US" dirty="0" smtClean="0">
                <a:solidFill>
                  <a:schemeClr val="tx1"/>
                </a:solidFill>
              </a:rPr>
              <a:t> Part-time job, internship, job shadowing, etc.</a:t>
            </a:r>
          </a:p>
          <a:p>
            <a:pPr lvl="1" algn="l" eaLnBrk="1" hangingPunct="1">
              <a:buFont typeface="Arial" pitchFamily="34" charset="0"/>
              <a:buChar char="•"/>
            </a:pPr>
            <a:r>
              <a:rPr lang="en-US" dirty="0" smtClean="0">
                <a:solidFill>
                  <a:schemeClr val="tx1"/>
                </a:solidFill>
              </a:rPr>
              <a:t> Non-work summer experiences</a:t>
            </a:r>
          </a:p>
          <a:p>
            <a:pPr lvl="2" algn="l" eaLnBrk="1" hangingPunct="1">
              <a:buFont typeface="Arial" pitchFamily="34" charset="0"/>
              <a:buChar char="•"/>
            </a:pPr>
            <a:r>
              <a:rPr lang="en-US" dirty="0" smtClean="0">
                <a:solidFill>
                  <a:schemeClr val="tx1"/>
                </a:solidFill>
              </a:rPr>
              <a:t> Outward Bound, summer </a:t>
            </a:r>
            <a:r>
              <a:rPr lang="en-US" dirty="0">
                <a:solidFill>
                  <a:schemeClr val="tx1"/>
                </a:solidFill>
              </a:rPr>
              <a:t>s</a:t>
            </a:r>
            <a:r>
              <a:rPr lang="en-US" dirty="0" smtClean="0">
                <a:solidFill>
                  <a:schemeClr val="tx1"/>
                </a:solidFill>
              </a:rPr>
              <a:t>chool, camps, travel</a:t>
            </a:r>
          </a:p>
          <a:p>
            <a:pPr lvl="1" algn="l" eaLnBrk="1" hangingPunct="1">
              <a:buFont typeface="Arial" pitchFamily="34" charset="0"/>
              <a:buChar char="•"/>
            </a:pPr>
            <a:r>
              <a:rPr lang="en-US" dirty="0" smtClean="0">
                <a:solidFill>
                  <a:schemeClr val="tx1"/>
                </a:solidFill>
              </a:rPr>
              <a:t> Interests and hobbies</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533400" y="685800"/>
            <a:ext cx="8229600" cy="1066800"/>
          </a:xfrm>
        </p:spPr>
        <p:txBody>
          <a:bodyPr/>
          <a:lstStyle/>
          <a:p>
            <a:pPr algn="ctr" eaLnBrk="1" hangingPunct="1"/>
            <a:r>
              <a:rPr lang="en-US" b="1" dirty="0" smtClean="0">
                <a:solidFill>
                  <a:srgbClr val="000000"/>
                </a:solidFill>
              </a:rPr>
              <a:t>Writing Your Essays</a:t>
            </a:r>
          </a:p>
        </p:txBody>
      </p:sp>
      <p:sp>
        <p:nvSpPr>
          <p:cNvPr id="24580" name="Content Placeholder 2"/>
          <p:cNvSpPr>
            <a:spLocks noGrp="1"/>
          </p:cNvSpPr>
          <p:nvPr>
            <p:ph idx="1"/>
          </p:nvPr>
        </p:nvSpPr>
        <p:spPr>
          <a:xfrm>
            <a:off x="609600" y="1752600"/>
            <a:ext cx="8229600" cy="4325112"/>
          </a:xfrm>
        </p:spPr>
        <p:txBody>
          <a:bodyPr/>
          <a:lstStyle/>
          <a:p>
            <a:pPr eaLnBrk="1" hangingPunct="1"/>
            <a:r>
              <a:rPr lang="en-US" dirty="0" smtClean="0"/>
              <a:t>Choose a topic that will highlight </a:t>
            </a:r>
            <a:r>
              <a:rPr lang="en-US" dirty="0" smtClean="0"/>
              <a:t>you</a:t>
            </a:r>
          </a:p>
          <a:p>
            <a:pPr eaLnBrk="1" hangingPunct="1"/>
            <a:endParaRPr lang="en-US" dirty="0" smtClean="0"/>
          </a:p>
          <a:p>
            <a:pPr eaLnBrk="1" hangingPunct="1"/>
            <a:r>
              <a:rPr lang="en-US" dirty="0" smtClean="0"/>
              <a:t>Keep your focus narrow and personal</a:t>
            </a:r>
          </a:p>
          <a:p>
            <a:pPr eaLnBrk="1" hangingPunct="1"/>
            <a:endParaRPr lang="en-US" dirty="0" smtClean="0"/>
          </a:p>
          <a:p>
            <a:pPr eaLnBrk="1" hangingPunct="1"/>
            <a:r>
              <a:rPr lang="en-US" dirty="0" smtClean="0"/>
              <a:t>Show</a:t>
            </a:r>
            <a:r>
              <a:rPr lang="en-US" dirty="0" smtClean="0"/>
              <a:t>, don’t tell </a:t>
            </a:r>
          </a:p>
          <a:p>
            <a:pPr eaLnBrk="1" hangingPunct="1"/>
            <a:endParaRPr lang="en-US" dirty="0" smtClean="0"/>
          </a:p>
          <a:p>
            <a:pPr eaLnBrk="1" hangingPunct="1"/>
            <a:r>
              <a:rPr lang="en-US" dirty="0" smtClean="0"/>
              <a:t>Use </a:t>
            </a:r>
            <a:r>
              <a:rPr lang="en-US" dirty="0" smtClean="0"/>
              <a:t>your own voice</a:t>
            </a:r>
          </a:p>
          <a:p>
            <a:pPr eaLnBrk="1" hangingPunct="1"/>
            <a:endParaRPr lang="en-US" dirty="0" smtClean="0"/>
          </a:p>
          <a:p>
            <a:pPr eaLnBrk="1" hangingPunct="1"/>
            <a:r>
              <a:rPr lang="en-US" dirty="0" smtClean="0"/>
              <a:t>Have </a:t>
            </a:r>
            <a:r>
              <a:rPr lang="en-US" dirty="0" smtClean="0"/>
              <a:t>a teacher or parent proofread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533400" y="457200"/>
            <a:ext cx="7010400" cy="1143000"/>
          </a:xfrm>
        </p:spPr>
        <p:txBody>
          <a:bodyPr/>
          <a:lstStyle/>
          <a:p>
            <a:pPr algn="ctr" eaLnBrk="1" hangingPunct="1"/>
            <a:r>
              <a:rPr lang="en-US" b="1" dirty="0" smtClean="0"/>
              <a:t>Essay Tips</a:t>
            </a:r>
          </a:p>
        </p:txBody>
      </p:sp>
      <p:sp>
        <p:nvSpPr>
          <p:cNvPr id="3" name="Content Placeholder 2"/>
          <p:cNvSpPr>
            <a:spLocks noGrp="1"/>
          </p:cNvSpPr>
          <p:nvPr>
            <p:ph sz="half" idx="1"/>
          </p:nvPr>
        </p:nvSpPr>
        <p:spPr>
          <a:xfrm>
            <a:off x="838200" y="1901728"/>
            <a:ext cx="3581400" cy="4525962"/>
          </a:xfrm>
        </p:spPr>
        <p:txBody>
          <a:bodyPr rtlCol="0">
            <a:normAutofit/>
          </a:bodyPr>
          <a:lstStyle/>
          <a:p>
            <a:pPr eaLnBrk="1" fontAlgn="auto" hangingPunct="1">
              <a:spcAft>
                <a:spcPts val="0"/>
              </a:spcAft>
              <a:defRPr/>
            </a:pPr>
            <a:r>
              <a:rPr lang="en-US" sz="2400" dirty="0" smtClean="0">
                <a:cs typeface="Arial" pitchFamily="34" charset="0"/>
              </a:rPr>
              <a:t>Misspellings &amp; poor grammar</a:t>
            </a:r>
          </a:p>
          <a:p>
            <a:pPr eaLnBrk="1" fontAlgn="auto" hangingPunct="1">
              <a:spcAft>
                <a:spcPts val="0"/>
              </a:spcAft>
              <a:defRPr/>
            </a:pPr>
            <a:r>
              <a:rPr lang="en-US" sz="2400" dirty="0" smtClean="0">
                <a:cs typeface="Arial" pitchFamily="34" charset="0"/>
              </a:rPr>
              <a:t>Run-ons</a:t>
            </a:r>
          </a:p>
          <a:p>
            <a:pPr eaLnBrk="1" fontAlgn="auto" hangingPunct="1">
              <a:spcAft>
                <a:spcPts val="0"/>
              </a:spcAft>
              <a:defRPr/>
            </a:pPr>
            <a:r>
              <a:rPr lang="en-US" sz="2400" dirty="0" smtClean="0">
                <a:cs typeface="Arial" pitchFamily="34" charset="0"/>
              </a:rPr>
              <a:t>Incomplete sentences</a:t>
            </a:r>
          </a:p>
          <a:p>
            <a:pPr eaLnBrk="1" fontAlgn="auto" hangingPunct="1">
              <a:spcAft>
                <a:spcPts val="0"/>
              </a:spcAft>
              <a:defRPr/>
            </a:pPr>
            <a:r>
              <a:rPr lang="en-US" sz="2400" dirty="0" smtClean="0">
                <a:cs typeface="Arial" pitchFamily="34" charset="0"/>
              </a:rPr>
              <a:t>Missing punctuation or capitalization</a:t>
            </a:r>
          </a:p>
          <a:p>
            <a:pPr eaLnBrk="1" fontAlgn="auto" hangingPunct="1">
              <a:spcAft>
                <a:spcPts val="0"/>
              </a:spcAft>
              <a:defRPr/>
            </a:pPr>
            <a:r>
              <a:rPr lang="en-US" sz="2400" dirty="0" smtClean="0">
                <a:cs typeface="Arial" pitchFamily="34" charset="0"/>
              </a:rPr>
              <a:t>Underlining</a:t>
            </a:r>
          </a:p>
          <a:p>
            <a:pPr eaLnBrk="1" fontAlgn="auto" hangingPunct="1">
              <a:spcAft>
                <a:spcPts val="0"/>
              </a:spcAft>
              <a:defRPr/>
            </a:pPr>
            <a:r>
              <a:rPr lang="en-US" sz="2400" dirty="0" smtClean="0">
                <a:cs typeface="Arial" pitchFamily="34" charset="0"/>
              </a:rPr>
              <a:t>Tangential anecdotes</a:t>
            </a:r>
          </a:p>
          <a:p>
            <a:pPr eaLnBrk="1" fontAlgn="auto" hangingPunct="1">
              <a:spcAft>
                <a:spcPts val="0"/>
              </a:spcAft>
              <a:defRPr/>
            </a:pPr>
            <a:r>
              <a:rPr lang="en-US" sz="2400" dirty="0" smtClean="0">
                <a:cs typeface="Arial" pitchFamily="34" charset="0"/>
              </a:rPr>
              <a:t>Lists of facts</a:t>
            </a:r>
          </a:p>
          <a:p>
            <a:pPr eaLnBrk="1" fontAlgn="auto" hangingPunct="1">
              <a:spcAft>
                <a:spcPts val="0"/>
              </a:spcAft>
              <a:defRPr/>
            </a:pPr>
            <a:r>
              <a:rPr lang="en-US" sz="2400" dirty="0" smtClean="0">
                <a:cs typeface="Arial" pitchFamily="34" charset="0"/>
              </a:rPr>
              <a:t>Spell check</a:t>
            </a:r>
          </a:p>
          <a:p>
            <a:pPr eaLnBrk="1" fontAlgn="auto" hangingPunct="1">
              <a:spcAft>
                <a:spcPts val="0"/>
              </a:spcAft>
              <a:defRPr/>
            </a:pPr>
            <a:r>
              <a:rPr lang="en-US" sz="2400" dirty="0" smtClean="0">
                <a:cs typeface="Arial" pitchFamily="34" charset="0"/>
              </a:rPr>
              <a:t>Avoid slides</a:t>
            </a:r>
            <a:endParaRPr lang="en-US" dirty="0" smtClean="0">
              <a:cs typeface="Arial" pitchFamily="34" charset="0"/>
            </a:endParaRPr>
          </a:p>
          <a:p>
            <a:pPr eaLnBrk="1" fontAlgn="auto" hangingPunct="1">
              <a:spcAft>
                <a:spcPts val="0"/>
              </a:spcAft>
              <a:defRPr/>
            </a:pPr>
            <a:endParaRPr lang="en-US" dirty="0"/>
          </a:p>
        </p:txBody>
      </p:sp>
      <p:sp>
        <p:nvSpPr>
          <p:cNvPr id="4" name="Content Placeholder 3"/>
          <p:cNvSpPr>
            <a:spLocks noGrp="1"/>
          </p:cNvSpPr>
          <p:nvPr>
            <p:ph sz="half" idx="2"/>
          </p:nvPr>
        </p:nvSpPr>
        <p:spPr>
          <a:xfrm>
            <a:off x="4191000" y="1798638"/>
            <a:ext cx="4114800" cy="4525962"/>
          </a:xfrm>
        </p:spPr>
        <p:txBody>
          <a:bodyPr rtlCol="0">
            <a:normAutofit/>
          </a:bodyPr>
          <a:lstStyle/>
          <a:p>
            <a:pPr lvl="1" eaLnBrk="1" fontAlgn="auto" hangingPunct="1">
              <a:spcAft>
                <a:spcPts val="0"/>
              </a:spcAft>
              <a:buFont typeface="Arial" pitchFamily="34" charset="0"/>
              <a:buChar char="•"/>
              <a:defRPr/>
            </a:pPr>
            <a:r>
              <a:rPr lang="en-US" sz="2600" dirty="0" smtClean="0">
                <a:solidFill>
                  <a:schemeClr val="tx1"/>
                </a:solidFill>
                <a:cs typeface="Arial" pitchFamily="34" charset="0"/>
              </a:rPr>
              <a:t>Ask someone else to read your essay</a:t>
            </a:r>
          </a:p>
          <a:p>
            <a:pPr lvl="1" eaLnBrk="1" fontAlgn="auto" hangingPunct="1">
              <a:spcAft>
                <a:spcPts val="0"/>
              </a:spcAft>
              <a:buFont typeface="Arial" pitchFamily="34" charset="0"/>
              <a:buChar char="•"/>
              <a:defRPr/>
            </a:pPr>
            <a:r>
              <a:rPr lang="en-US" sz="2600" dirty="0" smtClean="0">
                <a:solidFill>
                  <a:schemeClr val="tx1"/>
                </a:solidFill>
                <a:cs typeface="Arial" pitchFamily="34" charset="0"/>
              </a:rPr>
              <a:t>Read your essay out loud</a:t>
            </a:r>
          </a:p>
          <a:p>
            <a:pPr lvl="1" eaLnBrk="1" fontAlgn="auto" hangingPunct="1">
              <a:spcAft>
                <a:spcPts val="0"/>
              </a:spcAft>
              <a:buFont typeface="Arial" pitchFamily="34" charset="0"/>
              <a:buChar char="•"/>
              <a:defRPr/>
            </a:pPr>
            <a:r>
              <a:rPr lang="en-US" sz="2600" dirty="0" smtClean="0">
                <a:solidFill>
                  <a:schemeClr val="tx1"/>
                </a:solidFill>
                <a:cs typeface="Arial" pitchFamily="34" charset="0"/>
              </a:rPr>
              <a:t>Write more than one draft</a:t>
            </a:r>
          </a:p>
          <a:p>
            <a:pPr eaLnBrk="1" fontAlgn="auto" hangingPunct="1">
              <a:spcAft>
                <a:spcPts val="0"/>
              </a:spcAft>
              <a:defRPr/>
            </a:pPr>
            <a:endParaRPr lang="en-US" dirty="0"/>
          </a:p>
        </p:txBody>
      </p:sp>
      <p:pic>
        <p:nvPicPr>
          <p:cNvPr id="26630" name="Picture 2"/>
          <p:cNvPicPr>
            <a:picLocks noChangeAspect="1" noChangeArrowheads="1"/>
          </p:cNvPicPr>
          <p:nvPr/>
        </p:nvPicPr>
        <p:blipFill>
          <a:blip r:embed="rId3" cstate="print"/>
          <a:srcRect/>
          <a:stretch>
            <a:fillRect/>
          </a:stretch>
        </p:blipFill>
        <p:spPr bwMode="auto">
          <a:xfrm>
            <a:off x="5638800" y="4702077"/>
            <a:ext cx="2590800" cy="1725613"/>
          </a:xfrm>
          <a:prstGeom prst="rect">
            <a:avLst/>
          </a:prstGeom>
          <a:noFill/>
          <a:ln w="9525">
            <a:noFill/>
            <a:miter lim="800000"/>
            <a:headEnd/>
            <a:tailEnd/>
          </a:ln>
        </p:spPr>
      </p:pic>
      <p:sp>
        <p:nvSpPr>
          <p:cNvPr id="26631" name="TextBox 5"/>
          <p:cNvSpPr txBox="1">
            <a:spLocks noChangeArrowheads="1"/>
          </p:cNvSpPr>
          <p:nvPr/>
        </p:nvSpPr>
        <p:spPr bwMode="auto">
          <a:xfrm>
            <a:off x="304800" y="1447800"/>
            <a:ext cx="2590800" cy="534988"/>
          </a:xfrm>
          <a:prstGeom prst="rect">
            <a:avLst/>
          </a:prstGeom>
          <a:noFill/>
          <a:ln w="9525">
            <a:noFill/>
            <a:miter lim="800000"/>
            <a:headEnd/>
            <a:tailEnd/>
          </a:ln>
        </p:spPr>
        <p:txBody>
          <a:bodyPr>
            <a:spAutoFit/>
          </a:bodyPr>
          <a:lstStyle/>
          <a:p>
            <a:pPr marL="342900" indent="-342900" algn="ctr">
              <a:lnSpc>
                <a:spcPct val="90000"/>
              </a:lnSpc>
              <a:spcBef>
                <a:spcPct val="20000"/>
              </a:spcBef>
            </a:pPr>
            <a:r>
              <a:rPr lang="en-US" sz="3200" dirty="0">
                <a:latin typeface="Corbel" pitchFamily="34" charset="0"/>
              </a:rPr>
              <a:t>Pitfalls</a:t>
            </a:r>
          </a:p>
        </p:txBody>
      </p:sp>
      <p:sp>
        <p:nvSpPr>
          <p:cNvPr id="26632" name="TextBox 6"/>
          <p:cNvSpPr txBox="1">
            <a:spLocks noChangeArrowheads="1"/>
          </p:cNvSpPr>
          <p:nvPr/>
        </p:nvSpPr>
        <p:spPr bwMode="auto">
          <a:xfrm>
            <a:off x="4876800" y="1219200"/>
            <a:ext cx="3505200" cy="543739"/>
          </a:xfrm>
          <a:prstGeom prst="rect">
            <a:avLst/>
          </a:prstGeom>
          <a:noFill/>
          <a:ln w="9525">
            <a:noFill/>
            <a:miter lim="800000"/>
            <a:headEnd/>
            <a:tailEnd/>
          </a:ln>
        </p:spPr>
        <p:txBody>
          <a:bodyPr wrap="square">
            <a:spAutoFit/>
          </a:bodyPr>
          <a:lstStyle/>
          <a:p>
            <a:pPr marL="342900" indent="-342900" algn="ctr">
              <a:lnSpc>
                <a:spcPct val="90000"/>
              </a:lnSpc>
              <a:spcBef>
                <a:spcPct val="20000"/>
              </a:spcBef>
            </a:pPr>
            <a:r>
              <a:rPr lang="en-US" sz="3200" dirty="0">
                <a:latin typeface="Corbel" pitchFamily="34" charset="0"/>
              </a:rPr>
              <a:t>How to Avoid Them</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pPr algn="ctr" eaLnBrk="1" hangingPunct="1"/>
            <a:r>
              <a:rPr lang="en-US" b="1" dirty="0" smtClean="0">
                <a:solidFill>
                  <a:srgbClr val="000000"/>
                </a:solidFill>
              </a:rPr>
              <a:t>Letters of Recommendation</a:t>
            </a:r>
          </a:p>
        </p:txBody>
      </p:sp>
      <p:sp>
        <p:nvSpPr>
          <p:cNvPr id="18436" name="Content Placeholder 2"/>
          <p:cNvSpPr>
            <a:spLocks noGrp="1"/>
          </p:cNvSpPr>
          <p:nvPr>
            <p:ph idx="1"/>
          </p:nvPr>
        </p:nvSpPr>
        <p:spPr/>
        <p:txBody>
          <a:bodyPr/>
          <a:lstStyle/>
          <a:p>
            <a:pPr eaLnBrk="1" hangingPunct="1"/>
            <a:r>
              <a:rPr lang="en-US" dirty="0" smtClean="0"/>
              <a:t>Getting a good letter from teachers/counselors</a:t>
            </a:r>
          </a:p>
          <a:p>
            <a:pPr marL="857250" lvl="2" eaLnBrk="1" hangingPunct="1"/>
            <a:r>
              <a:rPr lang="en-US" dirty="0" smtClean="0">
                <a:solidFill>
                  <a:schemeClr val="tx1"/>
                </a:solidFill>
              </a:rPr>
              <a:t> Choose someone with whom you have a good relationship</a:t>
            </a:r>
          </a:p>
          <a:p>
            <a:pPr marL="857250" lvl="2" eaLnBrk="1" hangingPunct="1"/>
            <a:r>
              <a:rPr lang="en-US" dirty="0" smtClean="0">
                <a:solidFill>
                  <a:schemeClr val="tx1"/>
                </a:solidFill>
              </a:rPr>
              <a:t> Give at least 2 weeks notice</a:t>
            </a:r>
          </a:p>
          <a:p>
            <a:pPr marL="857250" lvl="2" eaLnBrk="1" hangingPunct="1"/>
            <a:r>
              <a:rPr lang="en-US" dirty="0" smtClean="0">
                <a:solidFill>
                  <a:schemeClr val="tx1"/>
                </a:solidFill>
              </a:rPr>
              <a:t> Provide list of activities, honors and awards, class schedule, and the universities you are interested in</a:t>
            </a:r>
          </a:p>
          <a:p>
            <a:pPr eaLnBrk="1" hangingPunct="1">
              <a:buFont typeface="Courier New" pitchFamily="49" charset="0"/>
              <a:buNone/>
            </a:pPr>
            <a:endParaRPr lang="en-US" dirty="0" smtClean="0"/>
          </a:p>
        </p:txBody>
      </p:sp>
      <p:pic>
        <p:nvPicPr>
          <p:cNvPr id="18437" name="Picture 3"/>
          <p:cNvPicPr>
            <a:picLocks noChangeAspect="1" noChangeArrowheads="1"/>
          </p:cNvPicPr>
          <p:nvPr/>
        </p:nvPicPr>
        <p:blipFill>
          <a:blip r:embed="rId3" cstate="print"/>
          <a:srcRect/>
          <a:stretch>
            <a:fillRect/>
          </a:stretch>
        </p:blipFill>
        <p:spPr bwMode="auto">
          <a:xfrm>
            <a:off x="3945294" y="4811777"/>
            <a:ext cx="2286000" cy="151719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381000" y="609600"/>
            <a:ext cx="8229600" cy="1066800"/>
          </a:xfrm>
        </p:spPr>
        <p:txBody>
          <a:bodyPr/>
          <a:lstStyle/>
          <a:p>
            <a:pPr algn="ctr" eaLnBrk="1" hangingPunct="1"/>
            <a:r>
              <a:rPr lang="en-US" b="1" dirty="0" smtClean="0">
                <a:solidFill>
                  <a:srgbClr val="000000"/>
                </a:solidFill>
              </a:rPr>
              <a:t>Interviews</a:t>
            </a:r>
          </a:p>
        </p:txBody>
      </p:sp>
      <p:sp>
        <p:nvSpPr>
          <p:cNvPr id="20484" name="Content Placeholder 2"/>
          <p:cNvSpPr>
            <a:spLocks noGrp="1"/>
          </p:cNvSpPr>
          <p:nvPr>
            <p:ph idx="1"/>
          </p:nvPr>
        </p:nvSpPr>
        <p:spPr>
          <a:xfrm>
            <a:off x="457200" y="1752600"/>
            <a:ext cx="8229600" cy="5431536"/>
          </a:xfrm>
        </p:spPr>
        <p:txBody>
          <a:bodyPr/>
          <a:lstStyle/>
          <a:p>
            <a:pPr eaLnBrk="1" hangingPunct="1"/>
            <a:r>
              <a:rPr lang="en-US" dirty="0" smtClean="0"/>
              <a:t>Not always </a:t>
            </a:r>
            <a:r>
              <a:rPr lang="en-US" dirty="0" smtClean="0"/>
              <a:t>required</a:t>
            </a:r>
          </a:p>
          <a:p>
            <a:pPr eaLnBrk="1" hangingPunct="1"/>
            <a:endParaRPr lang="en-US" dirty="0" smtClean="0"/>
          </a:p>
          <a:p>
            <a:pPr eaLnBrk="1" hangingPunct="1"/>
            <a:r>
              <a:rPr lang="en-US" dirty="0" smtClean="0"/>
              <a:t>Opportunity to shine </a:t>
            </a:r>
          </a:p>
          <a:p>
            <a:pPr eaLnBrk="1" hangingPunct="1"/>
            <a:endParaRPr lang="en-US" dirty="0" smtClean="0"/>
          </a:p>
          <a:p>
            <a:pPr eaLnBrk="1" hangingPunct="1"/>
            <a:r>
              <a:rPr lang="en-US" dirty="0" smtClean="0"/>
              <a:t>Remember </a:t>
            </a:r>
            <a:endParaRPr lang="en-US" dirty="0" smtClean="0"/>
          </a:p>
          <a:p>
            <a:pPr lvl="1" algn="l" eaLnBrk="1" hangingPunct="1">
              <a:buFont typeface="Arial" pitchFamily="34" charset="0"/>
              <a:buChar char="•"/>
            </a:pPr>
            <a:r>
              <a:rPr lang="en-US" dirty="0" smtClean="0">
                <a:solidFill>
                  <a:schemeClr val="tx1"/>
                </a:solidFill>
              </a:rPr>
              <a:t> Be on time</a:t>
            </a:r>
          </a:p>
          <a:p>
            <a:pPr lvl="1" algn="l" eaLnBrk="1" hangingPunct="1">
              <a:buFont typeface="Arial" pitchFamily="34" charset="0"/>
              <a:buChar char="•"/>
            </a:pPr>
            <a:r>
              <a:rPr lang="en-US" dirty="0" smtClean="0">
                <a:solidFill>
                  <a:schemeClr val="tx1"/>
                </a:solidFill>
              </a:rPr>
              <a:t> Do not under dress</a:t>
            </a:r>
          </a:p>
          <a:p>
            <a:pPr lvl="1" algn="l" eaLnBrk="1" hangingPunct="1">
              <a:buFont typeface="Arial" pitchFamily="34" charset="0"/>
              <a:buChar char="•"/>
            </a:pPr>
            <a:r>
              <a:rPr lang="en-US" dirty="0" smtClean="0">
                <a:solidFill>
                  <a:schemeClr val="tx1"/>
                </a:solidFill>
              </a:rPr>
              <a:t> Do not chew gum…but have good breath</a:t>
            </a:r>
          </a:p>
          <a:p>
            <a:pPr lvl="1" algn="l" eaLnBrk="1" hangingPunct="1">
              <a:buFont typeface="Arial" pitchFamily="34" charset="0"/>
              <a:buChar char="•"/>
            </a:pPr>
            <a:r>
              <a:rPr lang="en-US" dirty="0" smtClean="0">
                <a:solidFill>
                  <a:schemeClr val="tx1"/>
                </a:solidFill>
              </a:rPr>
              <a:t> Give more than the simple YES or NO answer</a:t>
            </a:r>
          </a:p>
          <a:p>
            <a:pPr lvl="1" algn="l" eaLnBrk="1" hangingPunct="1">
              <a:buFont typeface="Arial" pitchFamily="34" charset="0"/>
              <a:buChar char="•"/>
            </a:pPr>
            <a:r>
              <a:rPr lang="en-US" dirty="0" smtClean="0">
                <a:solidFill>
                  <a:schemeClr val="tx1"/>
                </a:solidFill>
              </a:rPr>
              <a:t> Be honest</a:t>
            </a:r>
          </a:p>
        </p:txBody>
      </p:sp>
    </p:spTree>
    <p:extLst>
      <p:ext uri="{BB962C8B-B14F-4D97-AF65-F5344CB8AC3E}">
        <p14:creationId xmlns:p14="http://schemas.microsoft.com/office/powerpoint/2010/main" val="9524513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algn="ctr" eaLnBrk="1" hangingPunct="1"/>
            <a:r>
              <a:rPr lang="en-US" b="1" dirty="0" smtClean="0"/>
              <a:t>Deadlines and Costs</a:t>
            </a:r>
          </a:p>
        </p:txBody>
      </p:sp>
      <p:sp>
        <p:nvSpPr>
          <p:cNvPr id="19460" name="Content Placeholder 2"/>
          <p:cNvSpPr>
            <a:spLocks noGrp="1"/>
          </p:cNvSpPr>
          <p:nvPr>
            <p:ph idx="1"/>
          </p:nvPr>
        </p:nvSpPr>
        <p:spPr/>
        <p:txBody>
          <a:bodyPr>
            <a:normAutofit/>
          </a:bodyPr>
          <a:lstStyle/>
          <a:p>
            <a:pPr eaLnBrk="1" hangingPunct="1"/>
            <a:r>
              <a:rPr lang="en-US" dirty="0" smtClean="0"/>
              <a:t>Deadlines vary</a:t>
            </a:r>
          </a:p>
          <a:p>
            <a:pPr lvl="1" eaLnBrk="1" hangingPunct="1">
              <a:buFont typeface="Arial" pitchFamily="34" charset="0"/>
              <a:buChar char="•"/>
            </a:pPr>
            <a:r>
              <a:rPr lang="en-US" dirty="0" smtClean="0">
                <a:solidFill>
                  <a:schemeClr val="tx1"/>
                </a:solidFill>
              </a:rPr>
              <a:t>November 1 - March 1 of senior year</a:t>
            </a:r>
          </a:p>
          <a:p>
            <a:pPr lvl="1" eaLnBrk="1" hangingPunct="1">
              <a:buFont typeface="Arial" pitchFamily="34" charset="0"/>
              <a:buChar char="•"/>
            </a:pPr>
            <a:r>
              <a:rPr lang="en-US" dirty="0" smtClean="0">
                <a:solidFill>
                  <a:schemeClr val="tx1"/>
                </a:solidFill>
              </a:rPr>
              <a:t>Some schools have no deadline (ex: open admissions)</a:t>
            </a:r>
          </a:p>
          <a:p>
            <a:pPr lvl="1" eaLnBrk="1" hangingPunct="1">
              <a:buFont typeface="Arial" pitchFamily="34" charset="0"/>
              <a:buChar char="•"/>
            </a:pPr>
            <a:endParaRPr lang="en-US" dirty="0" smtClean="0">
              <a:solidFill>
                <a:schemeClr val="tx1"/>
              </a:solidFill>
            </a:endParaRPr>
          </a:p>
          <a:p>
            <a:pPr eaLnBrk="1" hangingPunct="1">
              <a:buFont typeface="Arial" pitchFamily="34" charset="0"/>
              <a:buChar char="•"/>
            </a:pPr>
            <a:r>
              <a:rPr lang="en-US" dirty="0" smtClean="0"/>
              <a:t>Application fees</a:t>
            </a:r>
          </a:p>
          <a:p>
            <a:pPr lvl="1" eaLnBrk="1" hangingPunct="1">
              <a:buFont typeface="Arial" pitchFamily="34" charset="0"/>
              <a:buChar char="•"/>
            </a:pPr>
            <a:r>
              <a:rPr lang="en-US" dirty="0" smtClean="0">
                <a:solidFill>
                  <a:schemeClr val="tx1"/>
                </a:solidFill>
              </a:rPr>
              <a:t>Average: $50</a:t>
            </a:r>
          </a:p>
          <a:p>
            <a:pPr lvl="1" eaLnBrk="1" hangingPunct="1">
              <a:buFont typeface="Arial" pitchFamily="34" charset="0"/>
              <a:buChar char="•"/>
            </a:pPr>
            <a:r>
              <a:rPr lang="en-US" dirty="0" smtClean="0">
                <a:solidFill>
                  <a:schemeClr val="tx1"/>
                </a:solidFill>
              </a:rPr>
              <a:t>ALWAYS ask about fee waivers</a:t>
            </a:r>
          </a:p>
          <a:p>
            <a:pPr lvl="2">
              <a:buFont typeface="Arial" pitchFamily="34" charset="0"/>
              <a:buChar char="•"/>
            </a:pPr>
            <a:r>
              <a:rPr lang="en-US" dirty="0" smtClean="0">
                <a:solidFill>
                  <a:schemeClr val="tx1"/>
                </a:solidFill>
              </a:rPr>
              <a:t>Could be need-based</a:t>
            </a:r>
          </a:p>
          <a:p>
            <a:pPr lvl="2">
              <a:buFont typeface="Arial" pitchFamily="34" charset="0"/>
              <a:buChar char="•"/>
            </a:pPr>
            <a:r>
              <a:rPr lang="en-US" dirty="0" smtClean="0">
                <a:solidFill>
                  <a:schemeClr val="tx1"/>
                </a:solidFill>
              </a:rPr>
              <a:t>May be free if you apply online</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Happens after I apply?</a:t>
            </a:r>
            <a:endParaRPr lang="en-US" b="1" dirty="0"/>
          </a:p>
        </p:txBody>
      </p:sp>
      <p:sp>
        <p:nvSpPr>
          <p:cNvPr id="3" name="Content Placeholder 2"/>
          <p:cNvSpPr>
            <a:spLocks noGrp="1"/>
          </p:cNvSpPr>
          <p:nvPr>
            <p:ph idx="1"/>
          </p:nvPr>
        </p:nvSpPr>
        <p:spPr/>
        <p:txBody>
          <a:bodyPr/>
          <a:lstStyle/>
          <a:p>
            <a:r>
              <a:rPr lang="en-US" dirty="0" smtClean="0"/>
              <a:t>The admissions office will review your application and:</a:t>
            </a:r>
          </a:p>
          <a:p>
            <a:pPr lvl="1"/>
            <a:r>
              <a:rPr lang="en-US" dirty="0" smtClean="0">
                <a:solidFill>
                  <a:schemeClr val="tx1"/>
                </a:solidFill>
              </a:rPr>
              <a:t>Notify you if they need additional documentation</a:t>
            </a:r>
          </a:p>
          <a:p>
            <a:pPr lvl="1"/>
            <a:r>
              <a:rPr lang="en-US" dirty="0" smtClean="0">
                <a:solidFill>
                  <a:schemeClr val="tx1"/>
                </a:solidFill>
              </a:rPr>
              <a:t>Place you on a “wait” list pending additional information or further review</a:t>
            </a:r>
          </a:p>
          <a:p>
            <a:pPr lvl="1"/>
            <a:r>
              <a:rPr lang="en-US" dirty="0" smtClean="0">
                <a:solidFill>
                  <a:schemeClr val="tx1"/>
                </a:solidFill>
              </a:rPr>
              <a:t>Notify you that you application has been rejected</a:t>
            </a:r>
          </a:p>
          <a:p>
            <a:pPr lvl="1"/>
            <a:r>
              <a:rPr lang="en-US" dirty="0" smtClean="0">
                <a:solidFill>
                  <a:schemeClr val="tx1"/>
                </a:solidFill>
              </a:rPr>
              <a:t>Accept your application for enrollment</a:t>
            </a:r>
          </a:p>
        </p:txBody>
      </p:sp>
    </p:spTree>
    <p:extLst>
      <p:ext uri="{BB962C8B-B14F-4D97-AF65-F5344CB8AC3E}">
        <p14:creationId xmlns:p14="http://schemas.microsoft.com/office/powerpoint/2010/main" val="384287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457200" y="685800"/>
            <a:ext cx="8229600" cy="1066800"/>
          </a:xfrm>
        </p:spPr>
        <p:txBody>
          <a:bodyPr/>
          <a:lstStyle/>
          <a:p>
            <a:pPr algn="ctr" eaLnBrk="1" hangingPunct="1"/>
            <a:r>
              <a:rPr lang="en-US" b="1" dirty="0" smtClean="0"/>
              <a:t>Action Items</a:t>
            </a:r>
          </a:p>
        </p:txBody>
      </p:sp>
      <p:sp>
        <p:nvSpPr>
          <p:cNvPr id="28676" name="Content Placeholder 2"/>
          <p:cNvSpPr>
            <a:spLocks noGrp="1"/>
          </p:cNvSpPr>
          <p:nvPr>
            <p:ph idx="1"/>
          </p:nvPr>
        </p:nvSpPr>
        <p:spPr>
          <a:xfrm>
            <a:off x="457200" y="1752600"/>
            <a:ext cx="8229600" cy="4821936"/>
          </a:xfrm>
        </p:spPr>
        <p:txBody>
          <a:bodyPr>
            <a:normAutofit/>
          </a:bodyPr>
          <a:lstStyle/>
          <a:p>
            <a:pPr eaLnBrk="1" hangingPunct="1"/>
            <a:r>
              <a:rPr lang="en-US" dirty="0" smtClean="0"/>
              <a:t>Write down your interests, achievements, and what do you want to study</a:t>
            </a:r>
            <a:r>
              <a:rPr lang="en-US" dirty="0" smtClean="0"/>
              <a:t>?</a:t>
            </a:r>
          </a:p>
          <a:p>
            <a:pPr eaLnBrk="1" hangingPunct="1"/>
            <a:endParaRPr lang="en-US" dirty="0" smtClean="0"/>
          </a:p>
          <a:p>
            <a:pPr eaLnBrk="1" hangingPunct="1"/>
            <a:r>
              <a:rPr lang="en-US" dirty="0" smtClean="0"/>
              <a:t>Start thinking about who would offer you a good letter of recommendation – talk to </a:t>
            </a:r>
            <a:r>
              <a:rPr lang="en-US" dirty="0" smtClean="0"/>
              <a:t>them</a:t>
            </a:r>
          </a:p>
          <a:p>
            <a:pPr eaLnBrk="1" hangingPunct="1"/>
            <a:endParaRPr lang="en-US" dirty="0" smtClean="0"/>
          </a:p>
          <a:p>
            <a:pPr eaLnBrk="1" hangingPunct="1"/>
            <a:r>
              <a:rPr lang="en-US" dirty="0" smtClean="0"/>
              <a:t>Find out the deadlines for the colleges you are interested in attending. </a:t>
            </a:r>
            <a:endParaRPr lang="en-US" dirty="0" smtClean="0"/>
          </a:p>
          <a:p>
            <a:pPr eaLnBrk="1" hangingPunct="1"/>
            <a:endParaRPr lang="en-US" dirty="0" smtClean="0"/>
          </a:p>
          <a:p>
            <a:pPr eaLnBrk="1" hangingPunct="1"/>
            <a:r>
              <a:rPr lang="en-US" dirty="0" smtClean="0"/>
              <a:t>Apply!</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p:txBody>
          <a:bodyPr/>
          <a:lstStyle/>
          <a:p>
            <a:pPr algn="ctr" eaLnBrk="1" hangingPunct="1"/>
            <a:r>
              <a:rPr lang="en-US" b="1" dirty="0" smtClean="0"/>
              <a:t>Additional Resources</a:t>
            </a:r>
          </a:p>
        </p:txBody>
      </p:sp>
      <p:sp>
        <p:nvSpPr>
          <p:cNvPr id="29700" name="Content Placeholder 2"/>
          <p:cNvSpPr>
            <a:spLocks noGrp="1"/>
          </p:cNvSpPr>
          <p:nvPr>
            <p:ph idx="1"/>
          </p:nvPr>
        </p:nvSpPr>
        <p:spPr>
          <a:xfrm>
            <a:off x="457200" y="2249424"/>
            <a:ext cx="8229600" cy="3465576"/>
          </a:xfrm>
        </p:spPr>
        <p:txBody>
          <a:bodyPr/>
          <a:lstStyle/>
          <a:p>
            <a:pPr lvl="0">
              <a:buNone/>
              <a:defRPr/>
            </a:pPr>
            <a:r>
              <a:rPr lang="en-US" sz="2400" dirty="0" smtClean="0">
                <a:latin typeface="Corbel" pitchFamily="34" charset="0"/>
                <a:cs typeface="Arial" charset="0"/>
              </a:rPr>
              <a:t>www.studentportal.isac.org</a:t>
            </a:r>
            <a:endParaRPr lang="en-US" sz="2400" dirty="0">
              <a:latin typeface="Corbel" pitchFamily="34" charset="0"/>
              <a:cs typeface="Arial" charset="0"/>
            </a:endParaRPr>
          </a:p>
          <a:p>
            <a:pPr lvl="0">
              <a:buNone/>
              <a:defRPr/>
            </a:pPr>
            <a:endParaRPr lang="en-US" sz="2400" dirty="0" smtClean="0">
              <a:cs typeface="Arial" charset="0"/>
            </a:endParaRPr>
          </a:p>
          <a:p>
            <a:pPr lvl="0">
              <a:buNone/>
              <a:defRPr/>
            </a:pPr>
            <a:endParaRPr lang="en-US" sz="2400" dirty="0" smtClean="0">
              <a:latin typeface="Corbel" pitchFamily="34" charset="0"/>
              <a:cs typeface="Arial" charset="0"/>
            </a:endParaRPr>
          </a:p>
          <a:p>
            <a:pPr lvl="0">
              <a:buNone/>
              <a:defRPr/>
            </a:pPr>
            <a:r>
              <a:rPr lang="en-US" sz="2400" dirty="0" smtClean="0">
                <a:latin typeface="Corbel" pitchFamily="34" charset="0"/>
                <a:cs typeface="Arial" charset="0"/>
              </a:rPr>
              <a:t>www.isac.org</a:t>
            </a:r>
            <a:endParaRPr lang="en-US" sz="2400" dirty="0">
              <a:latin typeface="Corbel" pitchFamily="34" charset="0"/>
              <a:cs typeface="Arial" charset="0"/>
            </a:endParaRPr>
          </a:p>
          <a:p>
            <a:pPr lvl="0">
              <a:buNone/>
              <a:defRPr/>
            </a:pPr>
            <a:endParaRPr lang="en-US" sz="2400" dirty="0">
              <a:latin typeface="Corbel" pitchFamily="34" charset="0"/>
              <a:cs typeface="Arial" charset="0"/>
            </a:endParaRPr>
          </a:p>
          <a:p>
            <a:pPr lvl="0">
              <a:buNone/>
              <a:defRPr/>
            </a:pPr>
            <a:endParaRPr lang="en-US" sz="2400" dirty="0">
              <a:latin typeface="Corbel" pitchFamily="34" charset="0"/>
              <a:cs typeface="Arial" charset="0"/>
            </a:endParaRPr>
          </a:p>
          <a:p>
            <a:pPr lvl="0">
              <a:buNone/>
              <a:defRPr/>
            </a:pPr>
            <a:r>
              <a:rPr lang="en-US" sz="2400" dirty="0" smtClean="0">
                <a:latin typeface="Corbel" pitchFamily="34" charset="0"/>
                <a:cs typeface="Arial" charset="0"/>
              </a:rPr>
              <a:t> www.federalstudentaid.ed.gov</a:t>
            </a:r>
          </a:p>
        </p:txBody>
      </p:sp>
      <p:pic>
        <p:nvPicPr>
          <p:cNvPr id="29703" name="Picture 3"/>
          <p:cNvPicPr>
            <a:picLocks noChangeAspect="1" noChangeArrowheads="1"/>
          </p:cNvPicPr>
          <p:nvPr/>
        </p:nvPicPr>
        <p:blipFill>
          <a:blip r:embed="rId3" cstate="print"/>
          <a:srcRect/>
          <a:stretch>
            <a:fillRect/>
          </a:stretch>
        </p:blipFill>
        <p:spPr bwMode="auto">
          <a:xfrm>
            <a:off x="5276850" y="4495800"/>
            <a:ext cx="2647950" cy="609600"/>
          </a:xfrm>
          <a:prstGeom prst="rect">
            <a:avLst/>
          </a:prstGeom>
          <a:noFill/>
          <a:ln w="9525">
            <a:noFill/>
            <a:miter lim="800000"/>
            <a:headEnd/>
            <a:tailEnd/>
          </a:ln>
        </p:spPr>
      </p:pic>
      <p:pic>
        <p:nvPicPr>
          <p:cNvPr id="9" name="Picture 8" descr="C:\Users\Owner\Desktop\ISAC.png"/>
          <p:cNvPicPr>
            <a:picLocks noChangeAspect="1" noChangeArrowheads="1"/>
          </p:cNvPicPr>
          <p:nvPr/>
        </p:nvPicPr>
        <p:blipFill>
          <a:blip r:embed="rId4" cstate="print"/>
          <a:srcRect/>
          <a:stretch>
            <a:fillRect/>
          </a:stretch>
        </p:blipFill>
        <p:spPr bwMode="auto">
          <a:xfrm>
            <a:off x="4347677" y="3346935"/>
            <a:ext cx="2104891" cy="523876"/>
          </a:xfrm>
          <a:prstGeom prst="rect">
            <a:avLst/>
          </a:prstGeom>
          <a:noFill/>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2209800"/>
            <a:ext cx="12493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381000" y="228600"/>
            <a:ext cx="7467600" cy="944563"/>
          </a:xfrm>
        </p:spPr>
        <p:txBody>
          <a:bodyPr>
            <a:normAutofit/>
          </a:bodyPr>
          <a:lstStyle/>
          <a:p>
            <a:pPr algn="ctr" eaLnBrk="1" hangingPunct="1"/>
            <a:r>
              <a:rPr lang="en-US" sz="4000" b="1" dirty="0" smtClean="0"/>
              <a:t>Illinois Student Assistance Corps</a:t>
            </a:r>
          </a:p>
        </p:txBody>
      </p:sp>
      <p:sp>
        <p:nvSpPr>
          <p:cNvPr id="13316" name="TextBox 4"/>
          <p:cNvSpPr txBox="1">
            <a:spLocks noChangeArrowheads="1"/>
          </p:cNvSpPr>
          <p:nvPr/>
        </p:nvSpPr>
        <p:spPr bwMode="auto">
          <a:xfrm>
            <a:off x="838200" y="1371600"/>
            <a:ext cx="7391400" cy="1015663"/>
          </a:xfrm>
          <a:prstGeom prst="rect">
            <a:avLst/>
          </a:prstGeom>
          <a:noFill/>
          <a:ln w="9525">
            <a:noFill/>
            <a:miter lim="800000"/>
            <a:headEnd/>
            <a:tailEnd/>
          </a:ln>
        </p:spPr>
        <p:txBody>
          <a:bodyPr>
            <a:spAutoFit/>
          </a:bodyPr>
          <a:lstStyle/>
          <a:p>
            <a:pPr marL="342900" indent="-342900">
              <a:buFont typeface="Arial" pitchFamily="34" charset="0"/>
              <a:buChar char="•"/>
            </a:pPr>
            <a:r>
              <a:rPr lang="en-US" sz="2000" dirty="0" smtClean="0">
                <a:latin typeface="Corbel" pitchFamily="34" charset="0"/>
              </a:rPr>
              <a:t>Approximately </a:t>
            </a:r>
            <a:r>
              <a:rPr lang="en-US" sz="2000" dirty="0">
                <a:latin typeface="Corbel" pitchFamily="34" charset="0"/>
              </a:rPr>
              <a:t>8</a:t>
            </a:r>
            <a:r>
              <a:rPr lang="en-US" sz="2000" dirty="0" smtClean="0">
                <a:latin typeface="Corbel" pitchFamily="34" charset="0"/>
              </a:rPr>
              <a:t>0 Corps </a:t>
            </a:r>
            <a:r>
              <a:rPr lang="en-US" sz="2000" dirty="0">
                <a:latin typeface="Corbel" pitchFamily="34" charset="0"/>
              </a:rPr>
              <a:t>members from diverse backgrounds</a:t>
            </a:r>
          </a:p>
          <a:p>
            <a:pPr marL="342900" indent="-342900">
              <a:buFont typeface="Arial" pitchFamily="34" charset="0"/>
              <a:buChar char="•"/>
            </a:pPr>
            <a:r>
              <a:rPr lang="en-US" sz="2000" dirty="0">
                <a:latin typeface="Corbel" pitchFamily="34" charset="0"/>
              </a:rPr>
              <a:t>Every community in Illinois</a:t>
            </a:r>
          </a:p>
          <a:p>
            <a:pPr marL="342900" indent="-342900">
              <a:buFont typeface="Arial" pitchFamily="34" charset="0"/>
              <a:buChar char="•"/>
            </a:pPr>
            <a:r>
              <a:rPr lang="en-US" sz="2000" dirty="0">
                <a:latin typeface="Corbel" pitchFamily="34" charset="0"/>
              </a:rPr>
              <a:t>Changing the conversation about higher education</a:t>
            </a:r>
            <a:endParaRPr lang="en-US" dirty="0">
              <a:latin typeface="Corbel"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581" y="2590800"/>
            <a:ext cx="4419757"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5119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Contact Information</a:t>
            </a:r>
            <a:endParaRPr lang="en-US" b="1" dirty="0"/>
          </a:p>
        </p:txBody>
      </p:sp>
      <p:sp>
        <p:nvSpPr>
          <p:cNvPr id="3" name="Content Placeholder 2"/>
          <p:cNvSpPr>
            <a:spLocks noGrp="1"/>
          </p:cNvSpPr>
          <p:nvPr>
            <p:ph idx="1"/>
          </p:nvPr>
        </p:nvSpPr>
        <p:spPr>
          <a:xfrm>
            <a:off x="304800" y="1524000"/>
            <a:ext cx="14325600" cy="4873752"/>
          </a:xfrm>
        </p:spPr>
        <p:txBody>
          <a:bodyPr numCol="2">
            <a:normAutofit/>
          </a:bodyPr>
          <a:lstStyle/>
          <a:p>
            <a:pPr>
              <a:buNone/>
            </a:pPr>
            <a:endParaRPr lang="en-US" sz="4000" dirty="0" smtClean="0"/>
          </a:p>
          <a:p>
            <a:pPr>
              <a:buNone/>
            </a:pPr>
            <a:endParaRPr lang="en-US" sz="3200" dirty="0"/>
          </a:p>
          <a:p>
            <a:pPr>
              <a:buNone/>
            </a:pPr>
            <a:r>
              <a:rPr lang="en-US" sz="3200" dirty="0" smtClean="0"/>
              <a:t>Katy Reynolds</a:t>
            </a:r>
          </a:p>
          <a:p>
            <a:pPr>
              <a:buNone/>
            </a:pPr>
            <a:r>
              <a:rPr lang="en-US" sz="3200" dirty="0" smtClean="0">
                <a:hlinkClick r:id="rId3"/>
              </a:rPr>
              <a:t>Kathryn.reynolds@isac.illinois.gov</a:t>
            </a:r>
            <a:endParaRPr lang="en-US" sz="3200" dirty="0"/>
          </a:p>
          <a:p>
            <a:pPr>
              <a:buNone/>
            </a:pPr>
            <a:r>
              <a:rPr lang="en-US" sz="3200" dirty="0" smtClean="0"/>
              <a:t>779-861-0305</a:t>
            </a:r>
          </a:p>
        </p:txBody>
      </p:sp>
    </p:spTree>
    <p:extLst>
      <p:ext uri="{BB962C8B-B14F-4D97-AF65-F5344CB8AC3E}">
        <p14:creationId xmlns:p14="http://schemas.microsoft.com/office/powerpoint/2010/main" val="11849208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ormAutofit fontScale="90000"/>
          </a:bodyPr>
          <a:lstStyle/>
          <a:p>
            <a:pPr algn="ctr" eaLnBrk="1" hangingPunct="1"/>
            <a:r>
              <a:rPr lang="en-US" b="1" dirty="0" smtClean="0"/>
              <a:t>Additional </a:t>
            </a:r>
            <a:br>
              <a:rPr lang="en-US" b="1" dirty="0" smtClean="0"/>
            </a:br>
            <a:r>
              <a:rPr lang="en-US" b="1" dirty="0" smtClean="0"/>
              <a:t>References</a:t>
            </a:r>
          </a:p>
        </p:txBody>
      </p:sp>
      <p:sp>
        <p:nvSpPr>
          <p:cNvPr id="31748" name="Content Placeholder 2"/>
          <p:cNvSpPr>
            <a:spLocks noGrp="1"/>
          </p:cNvSpPr>
          <p:nvPr>
            <p:ph idx="1"/>
          </p:nvPr>
        </p:nvSpPr>
        <p:spPr/>
        <p:txBody>
          <a:bodyPr>
            <a:normAutofit/>
          </a:bodyPr>
          <a:lstStyle/>
          <a:p>
            <a:pPr eaLnBrk="1" hangingPunct="1"/>
            <a:r>
              <a:rPr lang="en-US" dirty="0" smtClean="0">
                <a:solidFill>
                  <a:schemeClr val="tx2"/>
                </a:solidFill>
              </a:rPr>
              <a:t>Scholarship </a:t>
            </a:r>
            <a:r>
              <a:rPr lang="en-US" dirty="0" smtClean="0">
                <a:solidFill>
                  <a:schemeClr val="tx2"/>
                </a:solidFill>
              </a:rPr>
              <a:t>Essay </a:t>
            </a:r>
          </a:p>
          <a:p>
            <a:pPr marL="109728" indent="0" eaLnBrk="1" hangingPunct="1">
              <a:buNone/>
            </a:pPr>
            <a:r>
              <a:rPr lang="en-US" u="sng" dirty="0" smtClean="0">
                <a:solidFill>
                  <a:schemeClr val="tx2"/>
                </a:solidFill>
                <a:hlinkClick r:id="rId2"/>
              </a:rPr>
              <a:t>http</a:t>
            </a:r>
            <a:r>
              <a:rPr lang="en-US" u="sng" dirty="0" smtClean="0">
                <a:solidFill>
                  <a:schemeClr val="tx2"/>
                </a:solidFill>
                <a:hlinkClick r:id="rId2"/>
              </a:rPr>
              <a:t>://</a:t>
            </a:r>
            <a:r>
              <a:rPr lang="en-US" u="sng" dirty="0" smtClean="0">
                <a:solidFill>
                  <a:schemeClr val="tx2"/>
                </a:solidFill>
                <a:hlinkClick r:id="rId2"/>
              </a:rPr>
              <a:t>www.scholarshiphelp.org/scholarship_essay.htm</a:t>
            </a:r>
            <a:endParaRPr lang="en-US" u="sng" dirty="0" smtClean="0">
              <a:solidFill>
                <a:schemeClr val="tx2"/>
              </a:solidFill>
            </a:endParaRPr>
          </a:p>
          <a:p>
            <a:pPr marL="109728" indent="0" eaLnBrk="1" hangingPunct="1">
              <a:buNone/>
            </a:pPr>
            <a:endParaRPr lang="en-US" dirty="0" smtClean="0">
              <a:solidFill>
                <a:schemeClr val="tx2"/>
              </a:solidFill>
            </a:endParaRPr>
          </a:p>
          <a:p>
            <a:pPr eaLnBrk="1" hangingPunct="1">
              <a:buFont typeface="Courier New" pitchFamily="49" charset="0"/>
              <a:buNone/>
            </a:pPr>
            <a:endParaRPr lang="en-US" dirty="0" smtClean="0"/>
          </a:p>
          <a:p>
            <a:pPr eaLnBrk="1" hangingPunct="1"/>
            <a:r>
              <a:rPr lang="en-US" i="1" dirty="0" smtClean="0"/>
              <a:t>The </a:t>
            </a:r>
            <a:r>
              <a:rPr lang="en-US" i="1" dirty="0" smtClean="0"/>
              <a:t>Art of Writing the College Essay:  How to avoid the Big Mac syndrome. </a:t>
            </a:r>
            <a:r>
              <a:rPr lang="en-US" u="sng" dirty="0" smtClean="0">
                <a:hlinkClick r:id="rId3"/>
              </a:rPr>
              <a:t>http://www.justcolleges.com/essays/essay_art.htm</a:t>
            </a:r>
            <a:r>
              <a:rPr lang="en-US" u="sng" dirty="0" smtClean="0"/>
              <a:t>.</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pPr algn="ctr"/>
            <a:r>
              <a:rPr lang="en-US" b="1"/>
              <a:t>Overview</a:t>
            </a:r>
            <a:endParaRPr lang="en-US" b="1" dirty="0" smtClean="0"/>
          </a:p>
        </p:txBody>
      </p:sp>
      <p:sp>
        <p:nvSpPr>
          <p:cNvPr id="14340" name="Subtitle 2"/>
          <p:cNvSpPr>
            <a:spLocks noGrp="1"/>
          </p:cNvSpPr>
          <p:nvPr>
            <p:ph idx="1"/>
          </p:nvPr>
        </p:nvSpPr>
        <p:spPr/>
        <p:txBody>
          <a:bodyPr>
            <a:normAutofit/>
          </a:bodyPr>
          <a:lstStyle/>
          <a:p>
            <a:r>
              <a:rPr lang="en-US" dirty="0" smtClean="0"/>
              <a:t>Types of Admission </a:t>
            </a:r>
            <a:r>
              <a:rPr lang="en-US" dirty="0" smtClean="0"/>
              <a:t>Processes</a:t>
            </a:r>
          </a:p>
          <a:p>
            <a:endParaRPr lang="en-US" dirty="0" smtClean="0"/>
          </a:p>
          <a:p>
            <a:r>
              <a:rPr lang="en-US" dirty="0" smtClean="0"/>
              <a:t>Finding the right college fit</a:t>
            </a:r>
          </a:p>
          <a:p>
            <a:endParaRPr lang="en-US" dirty="0" smtClean="0"/>
          </a:p>
          <a:p>
            <a:r>
              <a:rPr lang="en-US" dirty="0" smtClean="0"/>
              <a:t>Components </a:t>
            </a:r>
            <a:r>
              <a:rPr lang="en-US" dirty="0" smtClean="0"/>
              <a:t>of a college application</a:t>
            </a:r>
          </a:p>
          <a:p>
            <a:endParaRPr lang="en-US" dirty="0" smtClean="0"/>
          </a:p>
          <a:p>
            <a:r>
              <a:rPr lang="en-US" dirty="0" smtClean="0"/>
              <a:t>What </a:t>
            </a:r>
            <a:r>
              <a:rPr lang="en-US" dirty="0" smtClean="0"/>
              <a:t>happens next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b="1" dirty="0" smtClean="0"/>
              <a:t>Types of Admissions Processes</a:t>
            </a:r>
            <a:endParaRPr lang="en-US" b="1" dirty="0"/>
          </a:p>
        </p:txBody>
      </p:sp>
      <p:sp>
        <p:nvSpPr>
          <p:cNvPr id="3" name="Content Placeholder 2"/>
          <p:cNvSpPr>
            <a:spLocks noGrp="1"/>
          </p:cNvSpPr>
          <p:nvPr>
            <p:ph idx="1"/>
          </p:nvPr>
        </p:nvSpPr>
        <p:spPr>
          <a:xfrm>
            <a:off x="457200" y="1600200"/>
            <a:ext cx="8229600" cy="4974336"/>
          </a:xfrm>
        </p:spPr>
        <p:txBody>
          <a:bodyPr>
            <a:normAutofit fontScale="92500" lnSpcReduction="20000"/>
          </a:bodyPr>
          <a:lstStyle/>
          <a:p>
            <a:r>
              <a:rPr lang="en-US" sz="3200" dirty="0" smtClean="0"/>
              <a:t>Early </a:t>
            </a:r>
            <a:r>
              <a:rPr lang="en-US" sz="3200" dirty="0" smtClean="0"/>
              <a:t>decision</a:t>
            </a:r>
          </a:p>
          <a:p>
            <a:endParaRPr lang="en-US" sz="3200" dirty="0" smtClean="0"/>
          </a:p>
          <a:p>
            <a:r>
              <a:rPr lang="en-US" sz="3200" dirty="0" smtClean="0"/>
              <a:t>Early action</a:t>
            </a:r>
          </a:p>
          <a:p>
            <a:endParaRPr lang="en-US" sz="3200" dirty="0" smtClean="0"/>
          </a:p>
          <a:p>
            <a:r>
              <a:rPr lang="en-US" sz="3200" dirty="0" smtClean="0"/>
              <a:t>Priority</a:t>
            </a:r>
            <a:endParaRPr lang="en-US" sz="3200" dirty="0" smtClean="0"/>
          </a:p>
          <a:p>
            <a:endParaRPr lang="en-US" sz="3200" dirty="0" smtClean="0"/>
          </a:p>
          <a:p>
            <a:r>
              <a:rPr lang="en-US" sz="3200" dirty="0" smtClean="0"/>
              <a:t>Regular</a:t>
            </a:r>
            <a:endParaRPr lang="en-US" sz="3200" dirty="0" smtClean="0"/>
          </a:p>
          <a:p>
            <a:endParaRPr lang="en-US" sz="3200" dirty="0" smtClean="0"/>
          </a:p>
          <a:p>
            <a:r>
              <a:rPr lang="en-US" sz="3200" dirty="0" smtClean="0"/>
              <a:t>Rolling</a:t>
            </a:r>
            <a:endParaRPr lang="en-US" sz="3200" dirty="0" smtClean="0"/>
          </a:p>
          <a:p>
            <a:endParaRPr lang="en-US" sz="3200" dirty="0" smtClean="0"/>
          </a:p>
          <a:p>
            <a:r>
              <a:rPr lang="en-US" sz="3200" dirty="0" smtClean="0"/>
              <a:t>Alternative </a:t>
            </a:r>
            <a:r>
              <a:rPr lang="en-US" sz="3200" dirty="0" smtClean="0"/>
              <a:t>admissions</a:t>
            </a:r>
          </a:p>
        </p:txBody>
      </p:sp>
    </p:spTree>
    <p:extLst>
      <p:ext uri="{BB962C8B-B14F-4D97-AF65-F5344CB8AC3E}">
        <p14:creationId xmlns:p14="http://schemas.microsoft.com/office/powerpoint/2010/main" val="2614223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685800"/>
            <a:ext cx="8229600" cy="1066800"/>
          </a:xfrm>
        </p:spPr>
        <p:txBody>
          <a:bodyPr/>
          <a:lstStyle/>
          <a:p>
            <a:pPr algn="ctr"/>
            <a:r>
              <a:rPr lang="en-US" b="1" dirty="0" smtClean="0"/>
              <a:t>Selectivity</a:t>
            </a:r>
          </a:p>
        </p:txBody>
      </p:sp>
      <p:sp>
        <p:nvSpPr>
          <p:cNvPr id="3" name="Content Placeholder 2"/>
          <p:cNvSpPr>
            <a:spLocks noGrp="1"/>
          </p:cNvSpPr>
          <p:nvPr>
            <p:ph idx="1"/>
          </p:nvPr>
        </p:nvSpPr>
        <p:spPr>
          <a:xfrm>
            <a:off x="228600" y="1676400"/>
            <a:ext cx="8686800" cy="4898136"/>
          </a:xfrm>
        </p:spPr>
        <p:txBody>
          <a:bodyPr>
            <a:normAutofit/>
          </a:bodyPr>
          <a:lstStyle/>
          <a:p>
            <a:r>
              <a:rPr lang="en-US" dirty="0" smtClean="0"/>
              <a:t>Highly-selective, selective, </a:t>
            </a:r>
            <a:r>
              <a:rPr lang="en-US" dirty="0" smtClean="0"/>
              <a:t>open</a:t>
            </a:r>
          </a:p>
          <a:p>
            <a:endParaRPr lang="en-US" dirty="0" smtClean="0"/>
          </a:p>
          <a:p>
            <a:r>
              <a:rPr lang="en-US" dirty="0" smtClean="0"/>
              <a:t>What’s the difference?</a:t>
            </a:r>
          </a:p>
          <a:p>
            <a:pPr lvl="1"/>
            <a:r>
              <a:rPr lang="en-US" dirty="0" smtClean="0">
                <a:solidFill>
                  <a:schemeClr val="tx1"/>
                </a:solidFill>
              </a:rPr>
              <a:t>Number of applications vs. number of students </a:t>
            </a:r>
            <a:r>
              <a:rPr lang="en-US" dirty="0" smtClean="0">
                <a:solidFill>
                  <a:schemeClr val="tx1"/>
                </a:solidFill>
              </a:rPr>
              <a:t>admitted</a:t>
            </a:r>
            <a:endParaRPr lang="en-US" dirty="0" smtClean="0">
              <a:solidFill>
                <a:schemeClr val="tx1"/>
              </a:solidFill>
            </a:endParaRPr>
          </a:p>
          <a:p>
            <a:pPr lvl="1"/>
            <a:r>
              <a:rPr lang="en-US" dirty="0" smtClean="0">
                <a:solidFill>
                  <a:schemeClr val="tx1"/>
                </a:solidFill>
              </a:rPr>
              <a:t>Levels/number of criteria</a:t>
            </a:r>
          </a:p>
          <a:p>
            <a:pPr lvl="2"/>
            <a:r>
              <a:rPr lang="en-US" dirty="0" smtClean="0">
                <a:solidFill>
                  <a:schemeClr val="tx1"/>
                </a:solidFill>
              </a:rPr>
              <a:t>Average/Minimum GPA</a:t>
            </a:r>
          </a:p>
          <a:p>
            <a:pPr lvl="2"/>
            <a:r>
              <a:rPr lang="en-US" dirty="0" smtClean="0">
                <a:solidFill>
                  <a:schemeClr val="tx1"/>
                </a:solidFill>
              </a:rPr>
              <a:t>Class rank</a:t>
            </a:r>
          </a:p>
          <a:p>
            <a:pPr lvl="2"/>
            <a:r>
              <a:rPr lang="en-US" dirty="0" smtClean="0">
                <a:solidFill>
                  <a:schemeClr val="tx1"/>
                </a:solidFill>
              </a:rPr>
              <a:t>Test Scores</a:t>
            </a:r>
          </a:p>
          <a:p>
            <a:pPr lvl="2"/>
            <a:r>
              <a:rPr lang="en-US" dirty="0" smtClean="0">
                <a:solidFill>
                  <a:schemeClr val="tx1"/>
                </a:solidFill>
              </a:rPr>
              <a:t>Essay(s)</a:t>
            </a:r>
          </a:p>
          <a:p>
            <a:pPr lvl="2"/>
            <a:r>
              <a:rPr lang="en-US" dirty="0" smtClean="0">
                <a:solidFill>
                  <a:schemeClr val="tx1"/>
                </a:solidFill>
              </a:rPr>
              <a:t>Interview</a:t>
            </a:r>
          </a:p>
          <a:p>
            <a:pPr lvl="2"/>
            <a:endParaRPr lang="en-US" dirty="0" smtClean="0"/>
          </a:p>
        </p:txBody>
      </p:sp>
    </p:spTree>
    <p:extLst>
      <p:ext uri="{BB962C8B-B14F-4D97-AF65-F5344CB8AC3E}">
        <p14:creationId xmlns:p14="http://schemas.microsoft.com/office/powerpoint/2010/main" val="737522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685800"/>
            <a:ext cx="8229600" cy="1066800"/>
          </a:xfrm>
        </p:spPr>
        <p:txBody>
          <a:bodyPr/>
          <a:lstStyle/>
          <a:p>
            <a:pPr algn="ctr"/>
            <a:r>
              <a:rPr lang="en-US" b="1" dirty="0" smtClean="0"/>
              <a:t>Finding Your Fit</a:t>
            </a:r>
          </a:p>
        </p:txBody>
      </p:sp>
      <p:sp>
        <p:nvSpPr>
          <p:cNvPr id="3" name="Content Placeholder 2"/>
          <p:cNvSpPr>
            <a:spLocks noGrp="1"/>
          </p:cNvSpPr>
          <p:nvPr>
            <p:ph idx="1"/>
          </p:nvPr>
        </p:nvSpPr>
        <p:spPr>
          <a:xfrm>
            <a:off x="457200" y="1676400"/>
            <a:ext cx="8229600" cy="3124200"/>
          </a:xfrm>
        </p:spPr>
        <p:txBody>
          <a:bodyPr>
            <a:normAutofit/>
          </a:bodyPr>
          <a:lstStyle/>
          <a:p>
            <a:pPr marL="109538" indent="0">
              <a:buFont typeface="Georgia" pitchFamily="-72" charset="0"/>
              <a:buNone/>
            </a:pPr>
            <a:r>
              <a:rPr lang="en-US" b="1" dirty="0" smtClean="0"/>
              <a:t>SAFETY SCHOOL</a:t>
            </a:r>
            <a:endParaRPr lang="en-US" dirty="0" smtClean="0"/>
          </a:p>
          <a:p>
            <a:pPr marL="109538" indent="0">
              <a:buFont typeface="Georgia" pitchFamily="-72" charset="0"/>
              <a:buNone/>
            </a:pPr>
            <a:r>
              <a:rPr lang="en-US" dirty="0" smtClean="0"/>
              <a:t>College that you will </a:t>
            </a:r>
            <a:r>
              <a:rPr lang="en-US" i="1" dirty="0" smtClean="0"/>
              <a:t>almost certainly</a:t>
            </a:r>
            <a:r>
              <a:rPr lang="en-US" dirty="0" smtClean="0"/>
              <a:t> get into because your GPA, test scores (ACT), and/or class rank are well above the college’s average (typically top 25%)</a:t>
            </a:r>
          </a:p>
          <a:p>
            <a:pPr marL="109538" indent="0">
              <a:buFont typeface="Georgia" pitchFamily="-72" charset="0"/>
              <a:buNone/>
            </a:pPr>
            <a:endParaRPr lang="en-US" dirty="0" smtClean="0"/>
          </a:p>
          <a:p>
            <a:pPr marL="109538" indent="0">
              <a:buFont typeface="Georgia" pitchFamily="-72" charset="0"/>
              <a:buNone/>
            </a:pPr>
            <a:r>
              <a:rPr lang="en-US" dirty="0" smtClean="0"/>
              <a:t>Includes “open” admissions schools</a:t>
            </a:r>
          </a:p>
          <a:p>
            <a:pPr marL="109538" indent="0"/>
            <a:endParaRPr lang="en-US" dirty="0" smtClean="0"/>
          </a:p>
        </p:txBody>
      </p:sp>
      <p:grpSp>
        <p:nvGrpSpPr>
          <p:cNvPr id="24589" name="Group 1037"/>
          <p:cNvGrpSpPr>
            <a:grpSpLocks/>
          </p:cNvGrpSpPr>
          <p:nvPr/>
        </p:nvGrpSpPr>
        <p:grpSpPr bwMode="auto">
          <a:xfrm>
            <a:off x="457200" y="4754902"/>
            <a:ext cx="8458200" cy="1295400"/>
            <a:chOff x="288" y="2736"/>
            <a:chExt cx="5328" cy="816"/>
          </a:xfrm>
        </p:grpSpPr>
        <p:sp>
          <p:nvSpPr>
            <p:cNvPr id="24580" name="Line 1028"/>
            <p:cNvSpPr>
              <a:spLocks noChangeShapeType="1"/>
            </p:cNvSpPr>
            <p:nvPr/>
          </p:nvSpPr>
          <p:spPr bwMode="auto">
            <a:xfrm>
              <a:off x="480" y="3552"/>
              <a:ext cx="4944" cy="0"/>
            </a:xfrm>
            <a:prstGeom prst="line">
              <a:avLst/>
            </a:prstGeom>
            <a:noFill/>
            <a:ln w="57150">
              <a:solidFill>
                <a:schemeClr val="tx1"/>
              </a:solidFill>
              <a:round/>
              <a:headEnd type="oval" w="med" len="med"/>
              <a:tailEnd type="oval" w="med" len="med"/>
            </a:ln>
          </p:spPr>
          <p:txBody>
            <a:bodyPr wrap="none" anchor="ctr">
              <a:prstTxWarp prst="textNoShape">
                <a:avLst/>
              </a:prstTxWarp>
            </a:bodyPr>
            <a:lstStyle/>
            <a:p>
              <a:endParaRPr lang="en-US"/>
            </a:p>
          </p:txBody>
        </p:sp>
        <p:sp>
          <p:nvSpPr>
            <p:cNvPr id="24581" name="Text Box 1029"/>
            <p:cNvSpPr txBox="1">
              <a:spLocks noChangeArrowheads="1"/>
            </p:cNvSpPr>
            <p:nvPr/>
          </p:nvSpPr>
          <p:spPr bwMode="auto">
            <a:xfrm>
              <a:off x="288" y="2736"/>
              <a:ext cx="5328" cy="491"/>
            </a:xfrm>
            <a:prstGeom prst="rect">
              <a:avLst/>
            </a:prstGeom>
            <a:noFill/>
            <a:ln w="9525">
              <a:noFill/>
              <a:miter lim="800000"/>
              <a:headEnd/>
              <a:tailEnd/>
            </a:ln>
          </p:spPr>
          <p:txBody>
            <a:bodyPr>
              <a:prstTxWarp prst="textNoShape">
                <a:avLst/>
              </a:prstTxWarp>
              <a:spAutoFit/>
            </a:bodyPr>
            <a:lstStyle/>
            <a:p>
              <a:pPr algn="ctr">
                <a:spcBef>
                  <a:spcPct val="50000"/>
                </a:spcBef>
              </a:pPr>
              <a:r>
                <a:rPr lang="en-US" dirty="0"/>
                <a:t>GPA, test score, and class rank of a college’s admitted students</a:t>
              </a:r>
            </a:p>
            <a:p>
              <a:pPr>
                <a:spcBef>
                  <a:spcPct val="50000"/>
                </a:spcBef>
              </a:pPr>
              <a:r>
                <a:rPr lang="en-US" b="1" i="1" dirty="0"/>
                <a:t>low</a:t>
              </a:r>
              <a:r>
                <a:rPr lang="en-US" dirty="0"/>
                <a:t>				</a:t>
              </a:r>
              <a:r>
                <a:rPr lang="en-US" b="1" i="1" dirty="0"/>
                <a:t>middle</a:t>
              </a:r>
              <a:r>
                <a:rPr lang="en-US" dirty="0"/>
                <a:t>				       </a:t>
              </a:r>
              <a:r>
                <a:rPr lang="en-US" b="1" i="1" dirty="0"/>
                <a:t>high</a:t>
              </a:r>
              <a:endParaRPr lang="en-US" dirty="0"/>
            </a:p>
          </p:txBody>
        </p:sp>
        <p:sp>
          <p:nvSpPr>
            <p:cNvPr id="24586" name="Line 1034"/>
            <p:cNvSpPr>
              <a:spLocks noChangeShapeType="1"/>
            </p:cNvSpPr>
            <p:nvPr/>
          </p:nvSpPr>
          <p:spPr bwMode="auto">
            <a:xfrm flipV="1">
              <a:off x="2928" y="3312"/>
              <a:ext cx="0"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587" name="Line 1035"/>
            <p:cNvSpPr>
              <a:spLocks noChangeShapeType="1"/>
            </p:cNvSpPr>
            <p:nvPr/>
          </p:nvSpPr>
          <p:spPr bwMode="auto">
            <a:xfrm flipV="1">
              <a:off x="1623" y="3312"/>
              <a:ext cx="0"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588" name="Line 1036"/>
            <p:cNvSpPr>
              <a:spLocks noChangeShapeType="1"/>
            </p:cNvSpPr>
            <p:nvPr/>
          </p:nvSpPr>
          <p:spPr bwMode="auto">
            <a:xfrm flipV="1">
              <a:off x="4176" y="3312"/>
              <a:ext cx="0"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24590" name="Text Box 1038"/>
          <p:cNvSpPr txBox="1">
            <a:spLocks noChangeArrowheads="1"/>
          </p:cNvSpPr>
          <p:nvPr/>
        </p:nvSpPr>
        <p:spPr bwMode="auto">
          <a:xfrm>
            <a:off x="6781800" y="5177290"/>
            <a:ext cx="15240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dirty="0">
                <a:solidFill>
                  <a:srgbClr val="800000"/>
                </a:solidFill>
              </a:rPr>
              <a:t>YOU</a:t>
            </a:r>
            <a:endParaRPr lang="en-US" b="1" dirty="0">
              <a:solidFill>
                <a:srgbClr val="800000"/>
              </a:solidFill>
            </a:endParaRPr>
          </a:p>
        </p:txBody>
      </p:sp>
    </p:spTree>
    <p:extLst>
      <p:ext uri="{BB962C8B-B14F-4D97-AF65-F5344CB8AC3E}">
        <p14:creationId xmlns:p14="http://schemas.microsoft.com/office/powerpoint/2010/main" val="41911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pPr algn="ctr"/>
            <a:r>
              <a:rPr lang="en-US" sz="3600" b="1" dirty="0"/>
              <a:t>Finding Your Fit</a:t>
            </a:r>
          </a:p>
        </p:txBody>
      </p:sp>
      <p:sp>
        <p:nvSpPr>
          <p:cNvPr id="3" name="Content Placeholder 2"/>
          <p:cNvSpPr>
            <a:spLocks noGrp="1"/>
          </p:cNvSpPr>
          <p:nvPr>
            <p:ph idx="1"/>
          </p:nvPr>
        </p:nvSpPr>
        <p:spPr>
          <a:xfrm>
            <a:off x="457200" y="1600200"/>
            <a:ext cx="8229600" cy="3124200"/>
          </a:xfrm>
        </p:spPr>
        <p:txBody>
          <a:bodyPr/>
          <a:lstStyle/>
          <a:p>
            <a:pPr marL="109538" indent="0">
              <a:buFont typeface="Georgia" pitchFamily="-72" charset="0"/>
              <a:buNone/>
            </a:pPr>
            <a:r>
              <a:rPr lang="en-US" b="1" smtClean="0"/>
              <a:t>MATCH SCHOOL</a:t>
            </a:r>
          </a:p>
          <a:p>
            <a:pPr marL="109538" indent="0">
              <a:buFont typeface="Georgia" pitchFamily="-72" charset="0"/>
              <a:buNone/>
            </a:pPr>
            <a:r>
              <a:rPr lang="en-US" smtClean="0"/>
              <a:t>College that you are </a:t>
            </a:r>
            <a:r>
              <a:rPr lang="en-US" i="1" smtClean="0"/>
              <a:t>pretty likely</a:t>
            </a:r>
            <a:r>
              <a:rPr lang="en-US" smtClean="0"/>
              <a:t> to get into because your GPA, test scores, and/or class rank fall into the college’s middle range of admitted students (you are higher than the bottom 25% of students, but lower than the top 25% of students) </a:t>
            </a:r>
          </a:p>
          <a:p>
            <a:pPr marL="109538" indent="0">
              <a:buFont typeface="Georgia" pitchFamily="-72" charset="0"/>
              <a:buNone/>
            </a:pPr>
            <a:endParaRPr lang="en-US" smtClean="0"/>
          </a:p>
        </p:txBody>
      </p:sp>
      <p:grpSp>
        <p:nvGrpSpPr>
          <p:cNvPr id="25603" name="Group 1027"/>
          <p:cNvGrpSpPr>
            <a:grpSpLocks/>
          </p:cNvGrpSpPr>
          <p:nvPr/>
        </p:nvGrpSpPr>
        <p:grpSpPr bwMode="auto">
          <a:xfrm>
            <a:off x="457200" y="4648200"/>
            <a:ext cx="8458200" cy="1295400"/>
            <a:chOff x="288" y="2736"/>
            <a:chExt cx="5328" cy="816"/>
          </a:xfrm>
        </p:grpSpPr>
        <p:sp>
          <p:nvSpPr>
            <p:cNvPr id="25604" name="Line 1028"/>
            <p:cNvSpPr>
              <a:spLocks noChangeShapeType="1"/>
            </p:cNvSpPr>
            <p:nvPr/>
          </p:nvSpPr>
          <p:spPr bwMode="auto">
            <a:xfrm>
              <a:off x="480" y="3552"/>
              <a:ext cx="4944" cy="0"/>
            </a:xfrm>
            <a:prstGeom prst="line">
              <a:avLst/>
            </a:prstGeom>
            <a:noFill/>
            <a:ln w="57150">
              <a:solidFill>
                <a:schemeClr val="tx1"/>
              </a:solidFill>
              <a:round/>
              <a:headEnd type="oval" w="med" len="med"/>
              <a:tailEnd type="oval" w="med" len="med"/>
            </a:ln>
          </p:spPr>
          <p:txBody>
            <a:bodyPr wrap="none" anchor="ctr">
              <a:prstTxWarp prst="textNoShape">
                <a:avLst/>
              </a:prstTxWarp>
            </a:bodyPr>
            <a:lstStyle/>
            <a:p>
              <a:endParaRPr lang="en-US"/>
            </a:p>
          </p:txBody>
        </p:sp>
        <p:sp>
          <p:nvSpPr>
            <p:cNvPr id="25605" name="Text Box 1029"/>
            <p:cNvSpPr txBox="1">
              <a:spLocks noChangeArrowheads="1"/>
            </p:cNvSpPr>
            <p:nvPr/>
          </p:nvSpPr>
          <p:spPr bwMode="auto">
            <a:xfrm>
              <a:off x="288" y="2736"/>
              <a:ext cx="5328" cy="491"/>
            </a:xfrm>
            <a:prstGeom prst="rect">
              <a:avLst/>
            </a:prstGeom>
            <a:noFill/>
            <a:ln w="9525">
              <a:noFill/>
              <a:miter lim="800000"/>
              <a:headEnd/>
              <a:tailEnd/>
            </a:ln>
          </p:spPr>
          <p:txBody>
            <a:bodyPr>
              <a:prstTxWarp prst="textNoShape">
                <a:avLst/>
              </a:prstTxWarp>
              <a:spAutoFit/>
            </a:bodyPr>
            <a:lstStyle/>
            <a:p>
              <a:pPr algn="ctr">
                <a:spcBef>
                  <a:spcPct val="50000"/>
                </a:spcBef>
              </a:pPr>
              <a:r>
                <a:rPr lang="en-US"/>
                <a:t>GPA, test score, and class rank of a college’s admitted students</a:t>
              </a:r>
            </a:p>
            <a:p>
              <a:pPr>
                <a:spcBef>
                  <a:spcPct val="50000"/>
                </a:spcBef>
              </a:pPr>
              <a:r>
                <a:rPr lang="en-US" b="1" i="1"/>
                <a:t>low</a:t>
              </a:r>
              <a:r>
                <a:rPr lang="en-US"/>
                <a:t>				</a:t>
              </a:r>
              <a:r>
                <a:rPr lang="en-US" b="1" i="1"/>
                <a:t>middle</a:t>
              </a:r>
              <a:r>
                <a:rPr lang="en-US"/>
                <a:t>				       </a:t>
              </a:r>
              <a:r>
                <a:rPr lang="en-US" b="1" i="1"/>
                <a:t>high</a:t>
              </a:r>
              <a:endParaRPr lang="en-US"/>
            </a:p>
          </p:txBody>
        </p:sp>
        <p:sp>
          <p:nvSpPr>
            <p:cNvPr id="25606" name="Line 1030"/>
            <p:cNvSpPr>
              <a:spLocks noChangeShapeType="1"/>
            </p:cNvSpPr>
            <p:nvPr/>
          </p:nvSpPr>
          <p:spPr bwMode="auto">
            <a:xfrm flipV="1">
              <a:off x="2928" y="3312"/>
              <a:ext cx="0"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7" name="Line 1031"/>
            <p:cNvSpPr>
              <a:spLocks noChangeShapeType="1"/>
            </p:cNvSpPr>
            <p:nvPr/>
          </p:nvSpPr>
          <p:spPr bwMode="auto">
            <a:xfrm flipV="1">
              <a:off x="1623" y="3312"/>
              <a:ext cx="0"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8" name="Line 1032"/>
            <p:cNvSpPr>
              <a:spLocks noChangeShapeType="1"/>
            </p:cNvSpPr>
            <p:nvPr/>
          </p:nvSpPr>
          <p:spPr bwMode="auto">
            <a:xfrm flipV="1">
              <a:off x="4176" y="3312"/>
              <a:ext cx="0"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25609" name="Text Box 1033"/>
          <p:cNvSpPr txBox="1">
            <a:spLocks noChangeArrowheads="1"/>
          </p:cNvSpPr>
          <p:nvPr/>
        </p:nvSpPr>
        <p:spPr bwMode="auto">
          <a:xfrm>
            <a:off x="3886200" y="5410200"/>
            <a:ext cx="15240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solidFill>
                  <a:srgbClr val="800000"/>
                </a:solidFill>
              </a:rPr>
              <a:t>YOU</a:t>
            </a:r>
            <a:endParaRPr lang="en-US" b="1">
              <a:solidFill>
                <a:srgbClr val="800000"/>
              </a:solidFill>
            </a:endParaRPr>
          </a:p>
        </p:txBody>
      </p:sp>
    </p:spTree>
    <p:extLst>
      <p:ext uri="{BB962C8B-B14F-4D97-AF65-F5344CB8AC3E}">
        <p14:creationId xmlns:p14="http://schemas.microsoft.com/office/powerpoint/2010/main" val="3162409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62000"/>
          </a:xfrm>
        </p:spPr>
        <p:txBody>
          <a:bodyPr>
            <a:normAutofit/>
          </a:bodyPr>
          <a:lstStyle/>
          <a:p>
            <a:pPr algn="ctr"/>
            <a:r>
              <a:rPr lang="en-US" sz="3600" b="1" dirty="0"/>
              <a:t>Finding Your Fit</a:t>
            </a:r>
          </a:p>
        </p:txBody>
      </p:sp>
      <p:sp>
        <p:nvSpPr>
          <p:cNvPr id="3" name="Content Placeholder 2"/>
          <p:cNvSpPr>
            <a:spLocks noGrp="1"/>
          </p:cNvSpPr>
          <p:nvPr>
            <p:ph idx="1"/>
          </p:nvPr>
        </p:nvSpPr>
        <p:spPr>
          <a:xfrm>
            <a:off x="457200" y="1676400"/>
            <a:ext cx="8229600" cy="4324350"/>
          </a:xfrm>
        </p:spPr>
        <p:txBody>
          <a:bodyPr/>
          <a:lstStyle/>
          <a:p>
            <a:pPr marL="109538" indent="0">
              <a:buFont typeface="Georgia" pitchFamily="-72" charset="0"/>
              <a:buNone/>
            </a:pPr>
            <a:r>
              <a:rPr lang="en-US" b="1" dirty="0"/>
              <a:t>REACH SCHOOL</a:t>
            </a:r>
          </a:p>
          <a:p>
            <a:pPr marL="109538" indent="0">
              <a:buFont typeface="Georgia" pitchFamily="-72" charset="0"/>
              <a:buNone/>
            </a:pPr>
            <a:r>
              <a:rPr lang="en-US" dirty="0"/>
              <a:t>Typically your GPA, test scores, and class rank put you in the college’s bottom 25% of students. </a:t>
            </a:r>
            <a:r>
              <a:rPr lang="en-US" b="1" u="sng" dirty="0"/>
              <a:t>BUT</a:t>
            </a:r>
            <a:r>
              <a:rPr lang="en-US" dirty="0"/>
              <a:t>, with very good recommendations, an excellent essay, and a one-on-one interview with an admissions rep, you </a:t>
            </a:r>
            <a:r>
              <a:rPr lang="en-US" b="1" i="1" dirty="0"/>
              <a:t>might</a:t>
            </a:r>
            <a:r>
              <a:rPr lang="en-US" dirty="0"/>
              <a:t> be able to get into these colleges.</a:t>
            </a:r>
          </a:p>
        </p:txBody>
      </p:sp>
      <p:grpSp>
        <p:nvGrpSpPr>
          <p:cNvPr id="26627" name="Group 1027"/>
          <p:cNvGrpSpPr>
            <a:grpSpLocks/>
          </p:cNvGrpSpPr>
          <p:nvPr/>
        </p:nvGrpSpPr>
        <p:grpSpPr bwMode="auto">
          <a:xfrm>
            <a:off x="457200" y="4648200"/>
            <a:ext cx="8458200" cy="1295400"/>
            <a:chOff x="288" y="2736"/>
            <a:chExt cx="5328" cy="816"/>
          </a:xfrm>
        </p:grpSpPr>
        <p:sp>
          <p:nvSpPr>
            <p:cNvPr id="26628" name="Line 1028"/>
            <p:cNvSpPr>
              <a:spLocks noChangeShapeType="1"/>
            </p:cNvSpPr>
            <p:nvPr/>
          </p:nvSpPr>
          <p:spPr bwMode="auto">
            <a:xfrm>
              <a:off x="480" y="3552"/>
              <a:ext cx="4944" cy="0"/>
            </a:xfrm>
            <a:prstGeom prst="line">
              <a:avLst/>
            </a:prstGeom>
            <a:noFill/>
            <a:ln w="57150">
              <a:solidFill>
                <a:schemeClr val="tx1"/>
              </a:solidFill>
              <a:round/>
              <a:headEnd type="oval" w="med" len="med"/>
              <a:tailEnd type="oval" w="med" len="med"/>
            </a:ln>
          </p:spPr>
          <p:txBody>
            <a:bodyPr wrap="none" anchor="ctr">
              <a:prstTxWarp prst="textNoShape">
                <a:avLst/>
              </a:prstTxWarp>
            </a:bodyPr>
            <a:lstStyle/>
            <a:p>
              <a:endParaRPr lang="en-US"/>
            </a:p>
          </p:txBody>
        </p:sp>
        <p:sp>
          <p:nvSpPr>
            <p:cNvPr id="26629" name="Text Box 1029"/>
            <p:cNvSpPr txBox="1">
              <a:spLocks noChangeArrowheads="1"/>
            </p:cNvSpPr>
            <p:nvPr/>
          </p:nvSpPr>
          <p:spPr bwMode="auto">
            <a:xfrm>
              <a:off x="288" y="2736"/>
              <a:ext cx="5328" cy="491"/>
            </a:xfrm>
            <a:prstGeom prst="rect">
              <a:avLst/>
            </a:prstGeom>
            <a:noFill/>
            <a:ln w="9525">
              <a:noFill/>
              <a:miter lim="800000"/>
              <a:headEnd/>
              <a:tailEnd/>
            </a:ln>
          </p:spPr>
          <p:txBody>
            <a:bodyPr>
              <a:prstTxWarp prst="textNoShape">
                <a:avLst/>
              </a:prstTxWarp>
              <a:spAutoFit/>
            </a:bodyPr>
            <a:lstStyle/>
            <a:p>
              <a:pPr algn="ctr">
                <a:spcBef>
                  <a:spcPct val="50000"/>
                </a:spcBef>
              </a:pPr>
              <a:r>
                <a:rPr lang="en-US"/>
                <a:t>GPA, test score, and class rank of a college’s admitted students</a:t>
              </a:r>
            </a:p>
            <a:p>
              <a:pPr>
                <a:spcBef>
                  <a:spcPct val="50000"/>
                </a:spcBef>
              </a:pPr>
              <a:r>
                <a:rPr lang="en-US" b="1" i="1"/>
                <a:t>low</a:t>
              </a:r>
              <a:r>
                <a:rPr lang="en-US"/>
                <a:t>				</a:t>
              </a:r>
              <a:r>
                <a:rPr lang="en-US" b="1" i="1"/>
                <a:t>middle</a:t>
              </a:r>
              <a:r>
                <a:rPr lang="en-US"/>
                <a:t>				       </a:t>
              </a:r>
              <a:r>
                <a:rPr lang="en-US" b="1" i="1"/>
                <a:t>high</a:t>
              </a:r>
              <a:endParaRPr lang="en-US"/>
            </a:p>
          </p:txBody>
        </p:sp>
        <p:sp>
          <p:nvSpPr>
            <p:cNvPr id="26630" name="Line 1030"/>
            <p:cNvSpPr>
              <a:spLocks noChangeShapeType="1"/>
            </p:cNvSpPr>
            <p:nvPr/>
          </p:nvSpPr>
          <p:spPr bwMode="auto">
            <a:xfrm flipV="1">
              <a:off x="2928" y="3312"/>
              <a:ext cx="0"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31" name="Line 1031"/>
            <p:cNvSpPr>
              <a:spLocks noChangeShapeType="1"/>
            </p:cNvSpPr>
            <p:nvPr/>
          </p:nvSpPr>
          <p:spPr bwMode="auto">
            <a:xfrm flipV="1">
              <a:off x="1623" y="3312"/>
              <a:ext cx="0"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32" name="Line 1032"/>
            <p:cNvSpPr>
              <a:spLocks noChangeShapeType="1"/>
            </p:cNvSpPr>
            <p:nvPr/>
          </p:nvSpPr>
          <p:spPr bwMode="auto">
            <a:xfrm flipV="1">
              <a:off x="4176" y="3312"/>
              <a:ext cx="0"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26633" name="Text Box 1033"/>
          <p:cNvSpPr txBox="1">
            <a:spLocks noChangeArrowheads="1"/>
          </p:cNvSpPr>
          <p:nvPr/>
        </p:nvSpPr>
        <p:spPr bwMode="auto">
          <a:xfrm>
            <a:off x="914400" y="5410200"/>
            <a:ext cx="15240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solidFill>
                  <a:srgbClr val="800000"/>
                </a:solidFill>
              </a:rPr>
              <a:t>YOU</a:t>
            </a:r>
            <a:endParaRPr lang="en-US" b="1">
              <a:solidFill>
                <a:srgbClr val="800000"/>
              </a:solidFill>
            </a:endParaRPr>
          </a:p>
        </p:txBody>
      </p:sp>
    </p:spTree>
    <p:extLst>
      <p:ext uri="{BB962C8B-B14F-4D97-AF65-F5344CB8AC3E}">
        <p14:creationId xmlns:p14="http://schemas.microsoft.com/office/powerpoint/2010/main" val="3361551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Urb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3182</TotalTime>
  <Words>5318</Words>
  <Application>Microsoft Macintosh PowerPoint</Application>
  <PresentationFormat>On-screen Show (4:3)</PresentationFormat>
  <Paragraphs>373</Paragraphs>
  <Slides>31</Slides>
  <Notes>29</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Urban</vt:lpstr>
      <vt:lpstr>1_Urban</vt:lpstr>
      <vt:lpstr>College Application Process </vt:lpstr>
      <vt:lpstr>Who We Are</vt:lpstr>
      <vt:lpstr>Illinois Student Assistance Corps</vt:lpstr>
      <vt:lpstr>Overview</vt:lpstr>
      <vt:lpstr>Types of Admissions Processes</vt:lpstr>
      <vt:lpstr>Selectivity</vt:lpstr>
      <vt:lpstr>Finding Your Fit</vt:lpstr>
      <vt:lpstr>Finding Your Fit</vt:lpstr>
      <vt:lpstr>Finding Your Fit</vt:lpstr>
      <vt:lpstr>Determining schools for yourself</vt:lpstr>
      <vt:lpstr>The College Application…….</vt:lpstr>
      <vt:lpstr>Where to Find College Applications</vt:lpstr>
      <vt:lpstr>Common Application </vt:lpstr>
      <vt:lpstr>What Makes up a College Application?</vt:lpstr>
      <vt:lpstr>Academic Records</vt:lpstr>
      <vt:lpstr>Purpose of the Standardized Tests</vt:lpstr>
      <vt:lpstr>ACT vs SAT  </vt:lpstr>
      <vt:lpstr>Redesigned SAT </vt:lpstr>
      <vt:lpstr>ACT Scores</vt:lpstr>
      <vt:lpstr>Resources for Tips and Test Prep</vt:lpstr>
      <vt:lpstr>Extracurricular Activities</vt:lpstr>
      <vt:lpstr>Writing Your Essays</vt:lpstr>
      <vt:lpstr>Essay Tips</vt:lpstr>
      <vt:lpstr>Letters of Recommendation</vt:lpstr>
      <vt:lpstr>Interviews</vt:lpstr>
      <vt:lpstr>Deadlines and Costs</vt:lpstr>
      <vt:lpstr>What Happens after I apply?</vt:lpstr>
      <vt:lpstr>Action Items</vt:lpstr>
      <vt:lpstr>Additional Resources</vt:lpstr>
      <vt:lpstr>Contact Information</vt:lpstr>
      <vt:lpstr>Additional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Lacy</dc:creator>
  <cp:lastModifiedBy>Kathryn Reynolds</cp:lastModifiedBy>
  <cp:revision>167</cp:revision>
  <dcterms:created xsi:type="dcterms:W3CDTF">2010-06-16T01:40:30Z</dcterms:created>
  <dcterms:modified xsi:type="dcterms:W3CDTF">2015-09-09T12:54:45Z</dcterms:modified>
</cp:coreProperties>
</file>